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UozDh5SdFMTgOOUGPltmrYUQK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30" autoAdjust="0"/>
  </p:normalViewPr>
  <p:slideViewPr>
    <p:cSldViewPr snapToGrid="0">
      <p:cViewPr varScale="1">
        <p:scale>
          <a:sx n="76" d="100"/>
          <a:sy n="76" d="100"/>
        </p:scale>
        <p:origin x="118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sc5403@columbia.ed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sc5403@columbia.ed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d948e97b3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5d948e97b3_1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434343"/>
              </a:buClr>
              <a:buSzPts val="1100"/>
              <a:buFont typeface="Roboto"/>
              <a:buChar char="●"/>
            </a:pPr>
            <a:r>
              <a:rPr lang="en">
                <a:solidFill>
                  <a:srgbClr val="434343"/>
                </a:solidFill>
                <a:latin typeface="Roboto"/>
                <a:ea typeface="Roboto"/>
                <a:cs typeface="Roboto"/>
                <a:sym typeface="Roboto"/>
              </a:rPr>
              <a:t>The headcoil “You’ll lie down on your back and set your head in a comfortable padded cradle. Another piece goes on top. The top pierce is kind of like the faceplate on a football helmet-- you can see through it, and it comes close to your face but does not touch your face. There will be a mirror angled so you can see outside the scanner.”</a:t>
            </a:r>
            <a:endParaRPr>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a:solidFill>
                <a:srgbClr val="434343"/>
              </a:solidFill>
              <a:latin typeface="Roboto"/>
              <a:ea typeface="Roboto"/>
              <a:cs typeface="Roboto"/>
              <a:sym typeface="Roboto"/>
            </a:endParaRPr>
          </a:p>
          <a:p>
            <a:pPr marL="457200" lvl="0" indent="-298450" algn="l" rtl="0">
              <a:lnSpc>
                <a:spcPct val="115000"/>
              </a:lnSpc>
              <a:spcBef>
                <a:spcPts val="0"/>
              </a:spcBef>
              <a:spcAft>
                <a:spcPts val="0"/>
              </a:spcAft>
              <a:buClr>
                <a:srgbClr val="434343"/>
              </a:buClr>
              <a:buSzPts val="1100"/>
              <a:buFont typeface="Roboto"/>
              <a:buChar char="●"/>
            </a:pPr>
            <a:r>
              <a:rPr lang="en">
                <a:solidFill>
                  <a:srgbClr val="434343"/>
                </a:solidFill>
                <a:latin typeface="Roboto"/>
                <a:ea typeface="Roboto"/>
                <a:cs typeface="Roboto"/>
                <a:sym typeface="Roboto"/>
              </a:rPr>
              <a:t>The functional task, button boxes</a:t>
            </a:r>
            <a:endParaRPr>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a:solidFill>
                <a:srgbClr val="434343"/>
              </a:solidFill>
              <a:latin typeface="Roboto"/>
              <a:ea typeface="Roboto"/>
              <a:cs typeface="Roboto"/>
              <a:sym typeface="Roboto"/>
            </a:endParaRPr>
          </a:p>
          <a:p>
            <a:pPr marL="457200" lvl="0" indent="-298450" algn="l" rtl="0">
              <a:lnSpc>
                <a:spcPct val="115000"/>
              </a:lnSpc>
              <a:spcBef>
                <a:spcPts val="0"/>
              </a:spcBef>
              <a:spcAft>
                <a:spcPts val="0"/>
              </a:spcAft>
              <a:buClr>
                <a:srgbClr val="434343"/>
              </a:buClr>
              <a:buSzPts val="1100"/>
              <a:buFont typeface="Roboto"/>
              <a:buChar char="●"/>
            </a:pPr>
            <a:r>
              <a:rPr lang="en">
                <a:solidFill>
                  <a:srgbClr val="434343"/>
                </a:solidFill>
                <a:latin typeface="Roboto"/>
                <a:ea typeface="Roboto"/>
                <a:cs typeface="Roboto"/>
                <a:sym typeface="Roboto"/>
              </a:rPr>
              <a:t>Holding still: “Even 2 mm of movement can ruin the picture, and then we have to take the picture again. That’s not a problem, but it takes longer.  We’ll put a lot of padding around your head so it’s comfortable, but also to have just a bit of pressure to help you stay perfectly still. And let us know if anything is uncomfortable when we’re setting you up-- even a little bit uncomfortable.  Small discomforts become big discomforts after 30 or 40 minutes.”)</a:t>
            </a:r>
            <a:endParaRPr>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a:solidFill>
                <a:srgbClr val="434343"/>
              </a:solidFill>
              <a:latin typeface="Roboto"/>
              <a:ea typeface="Roboto"/>
              <a:cs typeface="Roboto"/>
              <a:sym typeface="Roboto"/>
            </a:endParaRPr>
          </a:p>
          <a:p>
            <a:pPr marL="457200" lvl="0" indent="-298450" algn="l" rtl="0">
              <a:lnSpc>
                <a:spcPct val="115000"/>
              </a:lnSpc>
              <a:spcBef>
                <a:spcPts val="0"/>
              </a:spcBef>
              <a:spcAft>
                <a:spcPts val="0"/>
              </a:spcAft>
              <a:buClr>
                <a:srgbClr val="434343"/>
              </a:buClr>
              <a:buSzPts val="1100"/>
              <a:buFont typeface="Roboto"/>
              <a:buChar char="●"/>
            </a:pPr>
            <a:r>
              <a:rPr lang="en">
                <a:solidFill>
                  <a:srgbClr val="434343"/>
                </a:solidFill>
                <a:latin typeface="Roboto"/>
                <a:ea typeface="Roboto"/>
                <a:cs typeface="Roboto"/>
                <a:sym typeface="Roboto"/>
              </a:rPr>
              <a:t>Earplugs: “The scanner is very loud.  So loud, it can cause hearing damage.  So you’ll have to wear earplugs the whole time.  We’ll still be able to talk and you’ll still be able to hear us.  The earplugs only block the specific frequency of the noise that causes hearing damage.”)</a:t>
            </a:r>
            <a:endParaRPr>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a:solidFill>
                <a:srgbClr val="434343"/>
              </a:solidFill>
              <a:latin typeface="Roboto"/>
              <a:ea typeface="Roboto"/>
              <a:cs typeface="Roboto"/>
              <a:sym typeface="Roboto"/>
            </a:endParaRPr>
          </a:p>
          <a:p>
            <a:pPr marL="457200" lvl="0" indent="-298450" algn="l" rtl="0">
              <a:lnSpc>
                <a:spcPct val="115000"/>
              </a:lnSpc>
              <a:spcBef>
                <a:spcPts val="0"/>
              </a:spcBef>
              <a:spcAft>
                <a:spcPts val="0"/>
              </a:spcAft>
              <a:buClr>
                <a:srgbClr val="434343"/>
              </a:buClr>
              <a:buSzPts val="1100"/>
              <a:buFont typeface="Roboto"/>
              <a:buChar char="●"/>
            </a:pPr>
            <a:r>
              <a:rPr lang="en">
                <a:solidFill>
                  <a:srgbClr val="434343"/>
                </a:solidFill>
                <a:latin typeface="Roboto"/>
                <a:ea typeface="Roboto"/>
                <a:cs typeface="Roboto"/>
                <a:sym typeface="Roboto"/>
              </a:rPr>
              <a:t>Communication during the scan “(There’s an intercom system and we'll check in with you when it’s quiet.  We won’t be able to talk when it’s noisy, but you’ll get a rubber squeeze ball.  Anytime you want to say something or ask a question, squeeze the ball. We’ll hear a tone and stop the noise, then check in with you. Squeeze the ball if you feel uncomfortable, pain, heat, tingling, anything. Don’t wait for heat or discomfort to get bad; let us know right away. It could be letting us know there’s a problem, so don’t be a tough guy.”</a:t>
            </a:r>
            <a:endParaRPr>
              <a:solidFill>
                <a:srgbClr val="434343"/>
              </a:solidFill>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Rebooting the scanner solves many problems but takes 10-15 min.  Take the participant out and have them wait.  Also email Kathleen to say you have to reboot so she can adjust your billing correctly.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647"/>
              <a:buFont typeface="Arial"/>
              <a:buNone/>
            </a:pPr>
            <a:r>
              <a:rPr lang="en" sz="900" b="1" i="1" u="sng" dirty="0">
                <a:solidFill>
                  <a:srgbClr val="434343"/>
                </a:solidFill>
                <a:latin typeface="Roboto"/>
                <a:ea typeface="Roboto"/>
                <a:cs typeface="Roboto"/>
                <a:sym typeface="Roboto"/>
              </a:rPr>
              <a:t>Participant late?</a:t>
            </a:r>
            <a:endParaRPr sz="900" b="1" i="1" u="sng" dirty="0">
              <a:solidFill>
                <a:srgbClr val="434343"/>
              </a:solidFill>
              <a:latin typeface="Roboto"/>
              <a:ea typeface="Roboto"/>
              <a:cs typeface="Roboto"/>
              <a:sym typeface="Roboto"/>
            </a:endParaRP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It happens!  You may be able to adjust your reservation, but ONLY if no one is right after you</a:t>
            </a: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You can edit or cancel a reservation in iLab up until </a:t>
            </a:r>
            <a:r>
              <a:rPr lang="en-US" sz="1000" dirty="0">
                <a:solidFill>
                  <a:srgbClr val="434343"/>
                </a:solidFill>
                <a:latin typeface="Roboto"/>
                <a:ea typeface="Roboto"/>
                <a:cs typeface="Roboto"/>
                <a:sym typeface="Roboto"/>
              </a:rPr>
              <a:t>its start time. After that, email Kathleen BEFORE ITS END TIME to make changes.</a:t>
            </a:r>
            <a:endParaRPr sz="900" dirty="0">
              <a:solidFill>
                <a:srgbClr val="434343"/>
              </a:solidFill>
              <a:latin typeface="Roboto"/>
              <a:ea typeface="Roboto"/>
              <a:cs typeface="Roboto"/>
              <a:sym typeface="Roboto"/>
            </a:endParaRP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Check the calendar; is there time open after your scan? </a:t>
            </a:r>
            <a:endParaRPr sz="900" dirty="0">
              <a:solidFill>
                <a:srgbClr val="434343"/>
              </a:solidFill>
              <a:latin typeface="Roboto"/>
              <a:ea typeface="Roboto"/>
              <a:cs typeface="Roboto"/>
              <a:sym typeface="Roboto"/>
            </a:endParaRP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If yes, cancel and rebook the scan WITH OVERLAP. Remember there must be 15 min between your scan and the scan after you.</a:t>
            </a:r>
            <a:endParaRPr sz="900" dirty="0">
              <a:solidFill>
                <a:srgbClr val="434343"/>
              </a:solidFill>
              <a:latin typeface="Roboto"/>
              <a:ea typeface="Roboto"/>
              <a:cs typeface="Roboto"/>
              <a:sym typeface="Roboto"/>
            </a:endParaRP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No overlap? You can still cancel and rebook, but you will be billed for the scan AND the cancellation fee</a:t>
            </a:r>
            <a:endParaRPr sz="900" dirty="0">
              <a:solidFill>
                <a:srgbClr val="434343"/>
              </a:solidFill>
              <a:latin typeface="Roboto"/>
              <a:ea typeface="Roboto"/>
              <a:cs typeface="Roboto"/>
              <a:sym typeface="Roboto"/>
            </a:endParaRP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Do not start at your original start time.  Start at your new start time.</a:t>
            </a:r>
            <a:endParaRPr sz="6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5dd014977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5dd014977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Keep an eye on the participant’s motion. If they need to hold more still, let them know. Offer more padding.</a:t>
            </a:r>
            <a:endParaRPr sz="1400">
              <a:solidFill>
                <a:srgbClr val="434343"/>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sz="1400">
                <a:solidFill>
                  <a:srgbClr val="434343"/>
                </a:solidFill>
                <a:latin typeface="Roboto"/>
                <a:ea typeface="Roboto"/>
                <a:cs typeface="Roboto"/>
                <a:sym typeface="Roboto"/>
              </a:rPr>
              <a:t> </a:t>
            </a:r>
            <a:endParaRPr sz="140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Check in over the intercom occasionally. “You’re doing great! The next scan will take 6 min.”</a:t>
            </a:r>
            <a:endParaRPr sz="1400">
              <a:solidFill>
                <a:srgbClr val="434343"/>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endParaRPr sz="1400">
              <a:solidFill>
                <a:srgbClr val="434343"/>
              </a:solidFill>
              <a:latin typeface="Roboto"/>
              <a:ea typeface="Roboto"/>
              <a:cs typeface="Roboto"/>
              <a:sym typeface="Roboto"/>
            </a:endParaRPr>
          </a:p>
          <a:p>
            <a:pPr marL="0" lvl="0" indent="0" algn="l" rtl="0">
              <a:lnSpc>
                <a:spcPct val="115000"/>
              </a:lnSpc>
              <a:spcBef>
                <a:spcPts val="0"/>
              </a:spcBef>
              <a:spcAft>
                <a:spcPts val="0"/>
              </a:spcAft>
              <a:buNone/>
            </a:pPr>
            <a:r>
              <a:rPr lang="en" sz="1400">
                <a:solidFill>
                  <a:srgbClr val="434343"/>
                </a:solidFill>
                <a:latin typeface="Roboto"/>
                <a:ea typeface="Roboto"/>
                <a:cs typeface="Roboto"/>
                <a:sym typeface="Roboto"/>
              </a:rPr>
              <a:t>If anything looks odd or seems unusual, call the MR Safety Officer Silvia Cenzano Villagarcia </a:t>
            </a:r>
            <a:r>
              <a:rPr lang="en" sz="1400" u="sng">
                <a:solidFill>
                  <a:schemeClr val="hlink"/>
                </a:solidFill>
                <a:latin typeface="Roboto"/>
                <a:ea typeface="Roboto"/>
                <a:cs typeface="Roboto"/>
                <a:sym typeface="Roboto"/>
                <a:hlinkClick r:id="rId3"/>
              </a:rPr>
              <a:t>sc5403@columbia.edu</a:t>
            </a:r>
            <a:r>
              <a:rPr lang="en" sz="1400">
                <a:solidFill>
                  <a:srgbClr val="434343"/>
                </a:solidFill>
                <a:latin typeface="Roboto"/>
                <a:ea typeface="Roboto"/>
                <a:cs typeface="Roboto"/>
                <a:sym typeface="Roboto"/>
              </a:rPr>
              <a:t> 212-853-4684</a:t>
            </a:r>
            <a:endParaRPr sz="1400">
              <a:solidFill>
                <a:srgbClr val="434343"/>
              </a:solidFill>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5dd014977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5dd0149778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rgbClr val="434343"/>
                </a:solidFill>
                <a:latin typeface="Roboto"/>
                <a:ea typeface="Roboto"/>
                <a:cs typeface="Roboto"/>
                <a:sym typeface="Roboto"/>
              </a:rPr>
              <a:t>MR Safety Officer Silvia Cenzano Villagarcia </a:t>
            </a:r>
            <a:r>
              <a:rPr lang="en" sz="1400" u="sng" dirty="0">
                <a:solidFill>
                  <a:schemeClr val="hlink"/>
                </a:solidFill>
                <a:latin typeface="Roboto"/>
                <a:ea typeface="Roboto"/>
                <a:cs typeface="Roboto"/>
                <a:sym typeface="Roboto"/>
                <a:hlinkClick r:id="rId3"/>
              </a:rPr>
              <a:t>sc5403@columbia.edu</a:t>
            </a:r>
            <a:r>
              <a:rPr lang="en" sz="1400" dirty="0">
                <a:solidFill>
                  <a:srgbClr val="434343"/>
                </a:solidFill>
                <a:latin typeface="Roboto"/>
                <a:ea typeface="Roboto"/>
                <a:cs typeface="Roboto"/>
                <a:sym typeface="Roboto"/>
              </a:rPr>
              <a:t> 212-853-4684</a:t>
            </a:r>
            <a:endParaRPr sz="1400" dirty="0">
              <a:solidFill>
                <a:srgbClr val="434343"/>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Help participant out of the scanner. Have them change back into their own clothes and put their metal back on. </a:t>
            </a:r>
            <a:endParaRPr sz="1400"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endParaRPr sz="1400" dirty="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Walk them up to the lobby.  We can’t have non-ZI people getting lost in the building.</a:t>
            </a:r>
            <a:endParaRPr sz="1400"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endParaRPr sz="1400" dirty="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Return to scanner. Send anatomical files to Radiology to be read for incidental findings (instructions are on the desktop surface under the keyboard). This will get read in 2 weeks but usually faster. </a:t>
            </a:r>
            <a:r>
              <a:rPr lang="en-US" sz="1400" dirty="0">
                <a:solidFill>
                  <a:srgbClr val="434343"/>
                </a:solidFill>
                <a:latin typeface="Roboto"/>
                <a:ea typeface="Roboto"/>
                <a:cs typeface="Roboto"/>
                <a:sym typeface="Roboto"/>
              </a:rPr>
              <a:t>We highlighted this part because it’s easy to forget, at the end of the scan, but very important.</a:t>
            </a:r>
            <a:endParaRPr sz="1400"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endParaRPr sz="1400" dirty="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Create a REDCap record so the radiologists know to read for the new images. </a:t>
            </a:r>
            <a:r>
              <a:rPr lang="en-US" sz="1400" dirty="0">
                <a:solidFill>
                  <a:srgbClr val="434343"/>
                </a:solidFill>
                <a:latin typeface="Roboto"/>
                <a:ea typeface="Roboto"/>
                <a:cs typeface="Roboto"/>
                <a:sym typeface="Roboto"/>
              </a:rPr>
              <a:t>We highlighted this part because it’s easy to forget, at the end of the scan, but very important. </a:t>
            </a:r>
            <a:r>
              <a:rPr lang="en" sz="1400" dirty="0">
                <a:solidFill>
                  <a:srgbClr val="434343"/>
                </a:solidFill>
                <a:latin typeface="Roboto"/>
                <a:ea typeface="Roboto"/>
                <a:cs typeface="Roboto"/>
                <a:sym typeface="Roboto"/>
              </a:rPr>
              <a:t>The participant ID has to be absolutely the same as it was entered into the scan console.  No variation at all.  Otherwise, the radiologist wastes their time and the image doesn’t get read. And it is YOUR job to check the REDCap record over the next two weeks to find the radiologist report. Always read the report. If the participant needs to be told about a potentially medically important finding, </a:t>
            </a:r>
            <a:r>
              <a:rPr lang="en-US" sz="1400" dirty="0">
                <a:solidFill>
                  <a:srgbClr val="434343"/>
                </a:solidFill>
                <a:latin typeface="Roboto"/>
                <a:ea typeface="Roboto"/>
                <a:cs typeface="Roboto"/>
                <a:sym typeface="Roboto"/>
              </a:rPr>
              <a:t>the website can tell you the next steps: https://mr.research.columbia.edu/sites/default/files/content/Docs/Incidental%20Findings%20Checklist%20and%20Levels.pdf</a:t>
            </a:r>
            <a:endParaRPr sz="1400" dirty="0">
              <a:solidFill>
                <a:srgbClr val="434343"/>
              </a:solidFill>
              <a:latin typeface="Roboto"/>
              <a:ea typeface="Roboto"/>
              <a:cs typeface="Roboto"/>
              <a:sym typeface="Roboto"/>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dd014977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25dd0149778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5dd014977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25dd0149778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400"/>
              <a:buNone/>
            </a:pPr>
            <a:r>
              <a:rPr lang="en">
                <a:solidFill>
                  <a:srgbClr val="434343"/>
                </a:solidFill>
                <a:latin typeface="Roboto"/>
                <a:ea typeface="Roboto"/>
                <a:cs typeface="Roboto"/>
                <a:sym typeface="Roboto"/>
              </a:rPr>
              <a:t>MR Technologist Jonathan Cardona </a:t>
            </a:r>
            <a:r>
              <a:rPr lang="en" u="sng">
                <a:solidFill>
                  <a:srgbClr val="1155CC"/>
                </a:solidFill>
                <a:latin typeface="Roboto"/>
                <a:ea typeface="Roboto"/>
                <a:cs typeface="Roboto"/>
                <a:sym typeface="Roboto"/>
              </a:rPr>
              <a:t>jc5724@columbia.edu</a:t>
            </a:r>
            <a:endParaRPr u="sng">
              <a:solidFill>
                <a:srgbClr val="1155CC"/>
              </a:solidFill>
              <a:latin typeface="Roboto"/>
              <a:ea typeface="Roboto"/>
              <a:cs typeface="Roboto"/>
              <a:sym typeface="Roboto"/>
            </a:endParaRPr>
          </a:p>
          <a:p>
            <a:pPr marL="50800" marR="76200" lvl="0" indent="0" algn="l" rtl="0">
              <a:lnSpc>
                <a:spcPct val="150000"/>
              </a:lnSpc>
              <a:spcBef>
                <a:spcPts val="1200"/>
              </a:spcBef>
              <a:spcAft>
                <a:spcPts val="0"/>
              </a:spcAft>
              <a:buClr>
                <a:schemeClr val="dk1"/>
              </a:buClr>
              <a:buSzPts val="1100"/>
              <a:buFont typeface="Arial"/>
              <a:buNone/>
            </a:pPr>
            <a:endParaRPr sz="1000" u="sng">
              <a:solidFill>
                <a:srgbClr val="1155CC"/>
              </a:solidFill>
              <a:latin typeface="Roboto"/>
              <a:ea typeface="Roboto"/>
              <a:cs typeface="Roboto"/>
              <a:sym typeface="Roboto"/>
            </a:endParaRPr>
          </a:p>
          <a:p>
            <a:pPr marL="0" lvl="0" indent="0" algn="l" rtl="0">
              <a:lnSpc>
                <a:spcPct val="115000"/>
              </a:lnSpc>
              <a:spcBef>
                <a:spcPts val="1200"/>
              </a:spcBef>
              <a:spcAft>
                <a:spcPts val="1200"/>
              </a:spcAft>
              <a:buClr>
                <a:schemeClr val="dk1"/>
              </a:buClr>
              <a:buSzPts val="1400"/>
              <a:buFont typeface="Arial"/>
              <a:buNone/>
            </a:pPr>
            <a:endParaRPr sz="1400">
              <a:solidFill>
                <a:srgbClr val="434343"/>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d948e97b3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5d948e97b3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1782"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Thoroughly review the MRI safety questionnaire with participant PRIOR to their arrival.</a:t>
            </a:r>
            <a:endParaRPr dirty="0">
              <a:solidFill>
                <a:srgbClr val="434343"/>
              </a:solidFill>
              <a:latin typeface="Roboto"/>
              <a:ea typeface="Roboto"/>
              <a:cs typeface="Roboto"/>
              <a:sym typeface="Roboto"/>
            </a:endParaRPr>
          </a:p>
          <a:p>
            <a:pPr marL="457200" lvl="0" indent="-291782"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If there is a questionable implant, please contact MRSO to clear patient for exam.</a:t>
            </a:r>
            <a:endParaRPr dirty="0">
              <a:solidFill>
                <a:srgbClr val="434343"/>
              </a:solidFill>
              <a:latin typeface="Roboto"/>
              <a:ea typeface="Roboto"/>
              <a:cs typeface="Roboto"/>
              <a:sym typeface="Roboto"/>
            </a:endParaRPr>
          </a:p>
          <a:p>
            <a:pPr marL="457200" lvl="0" indent="-291782"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DO NOT WAIT UNTIL THE DAY OF EXAM</a:t>
            </a:r>
            <a:endParaRPr dirty="0">
              <a:solidFill>
                <a:srgbClr val="434343"/>
              </a:solidFill>
              <a:latin typeface="Roboto"/>
              <a:ea typeface="Roboto"/>
              <a:cs typeface="Roboto"/>
              <a:sym typeface="Roboto"/>
            </a:endParaRPr>
          </a:p>
          <a:p>
            <a:pPr marL="457200" lvl="0" indent="-291782"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MRSO may not be available or will not be able to clear implant within the time frame you reserved.</a:t>
            </a:r>
            <a:endParaRPr dirty="0">
              <a:solidFill>
                <a:srgbClr val="434343"/>
              </a:solidFill>
              <a:latin typeface="Roboto"/>
              <a:ea typeface="Roboto"/>
              <a:cs typeface="Roboto"/>
              <a:sym typeface="Roboto"/>
            </a:endParaRPr>
          </a:p>
          <a:p>
            <a:pPr marL="457200" lvl="0" indent="-291782" algn="l" rtl="0">
              <a:lnSpc>
                <a:spcPct val="115000"/>
              </a:lnSpc>
              <a:spcBef>
                <a:spcPts val="0"/>
              </a:spcBef>
              <a:spcAft>
                <a:spcPts val="0"/>
              </a:spcAft>
              <a:buClr>
                <a:srgbClr val="434343"/>
              </a:buClr>
              <a:buSzPts val="1100"/>
              <a:buFont typeface="Roboto"/>
              <a:buChar char="●"/>
            </a:pPr>
            <a:r>
              <a:rPr lang="en" i="0" dirty="0">
                <a:solidFill>
                  <a:srgbClr val="434343"/>
                </a:solidFill>
                <a:latin typeface="Roboto"/>
                <a:ea typeface="Roboto"/>
                <a:cs typeface="Roboto"/>
                <a:sym typeface="Roboto"/>
              </a:rPr>
              <a:t>If we don’t have this information, the participant </a:t>
            </a:r>
            <a:r>
              <a:rPr lang="en-US" i="0" dirty="0">
                <a:solidFill>
                  <a:srgbClr val="434343"/>
                </a:solidFill>
                <a:latin typeface="Roboto"/>
                <a:ea typeface="Roboto"/>
                <a:cs typeface="Roboto"/>
                <a:sym typeface="Roboto"/>
              </a:rPr>
              <a:t>can not</a:t>
            </a:r>
            <a:r>
              <a:rPr lang="en" i="0" dirty="0">
                <a:solidFill>
                  <a:srgbClr val="434343"/>
                </a:solidFill>
                <a:latin typeface="Roboto"/>
                <a:ea typeface="Roboto"/>
                <a:cs typeface="Roboto"/>
                <a:sym typeface="Roboto"/>
              </a:rPr>
              <a:t> be scanned. </a:t>
            </a:r>
            <a:r>
              <a:rPr lang="en-US" i="0" dirty="0">
                <a:solidFill>
                  <a:srgbClr val="434343"/>
                </a:solidFill>
                <a:latin typeface="Roboto"/>
                <a:ea typeface="Roboto"/>
                <a:cs typeface="Roboto"/>
                <a:sym typeface="Roboto"/>
              </a:rPr>
              <a:t>You </a:t>
            </a:r>
            <a:r>
              <a:rPr lang="en" i="0" dirty="0">
                <a:solidFill>
                  <a:srgbClr val="434343"/>
                </a:solidFill>
                <a:latin typeface="Roboto"/>
                <a:ea typeface="Roboto"/>
                <a:cs typeface="Roboto"/>
                <a:sym typeface="Roboto"/>
              </a:rPr>
              <a:t>will have wasted a scanning slot AND you will be billed.</a:t>
            </a:r>
            <a:endParaRPr sz="800" i="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d948e97b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25d948e97b3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dirty="0">
                <a:solidFill>
                  <a:schemeClr val="dk1"/>
                </a:solidFill>
              </a:rPr>
              <a:t>The MR technologist sends a</a:t>
            </a:r>
            <a:r>
              <a:rPr lang="en" dirty="0">
                <a:solidFill>
                  <a:schemeClr val="dk1"/>
                </a:solidFill>
              </a:rPr>
              <a:t> list of all visitors (researchers and participants) to Security a day in advance.  The researcher (you) must tell the MR Technologist all the names of people coming to the scan at least 48 hours in advance. Security has turned people away when this information was unavailable.</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400"/>
              <a:buFont typeface="Arial"/>
              <a:buNone/>
            </a:pPr>
            <a:r>
              <a:rPr lang="en" sz="1000" b="1" i="1" u="sng">
                <a:solidFill>
                  <a:srgbClr val="434343"/>
                </a:solidFill>
                <a:latin typeface="Roboto"/>
                <a:ea typeface="Roboto"/>
                <a:cs typeface="Roboto"/>
                <a:sym typeface="Roboto"/>
              </a:rPr>
              <a:t>Be sure to reserve enough time to:</a:t>
            </a:r>
            <a:endParaRPr sz="1000" b="1" i="1" u="sng">
              <a:solidFill>
                <a:srgbClr val="434343"/>
              </a:solidFill>
              <a:latin typeface="Roboto"/>
              <a:ea typeface="Roboto"/>
              <a:cs typeface="Roboto"/>
              <a:sym typeface="Roboto"/>
            </a:endParaRPr>
          </a:p>
          <a:p>
            <a:pPr marL="457200" lvl="0" indent="-292100" algn="l" rtl="0">
              <a:lnSpc>
                <a:spcPct val="115000"/>
              </a:lnSpc>
              <a:spcBef>
                <a:spcPts val="1200"/>
              </a:spcBef>
              <a:spcAft>
                <a:spcPts val="0"/>
              </a:spcAft>
              <a:buClr>
                <a:srgbClr val="434343"/>
              </a:buClr>
              <a:buSzPts val="1000"/>
              <a:buFont typeface="Roboto"/>
              <a:buChar char="●"/>
            </a:pPr>
            <a:r>
              <a:rPr lang="en" sz="1000">
                <a:solidFill>
                  <a:srgbClr val="434343"/>
                </a:solidFill>
                <a:latin typeface="Roboto"/>
                <a:ea typeface="Roboto"/>
                <a:cs typeface="Roboto"/>
                <a:sym typeface="Roboto"/>
              </a:rPr>
              <a:t>Complete all necessary sequences</a:t>
            </a:r>
            <a:endParaRPr sz="1000">
              <a:solidFill>
                <a:srgbClr val="434343"/>
              </a:solidFill>
              <a:latin typeface="Roboto"/>
              <a:ea typeface="Roboto"/>
              <a:cs typeface="Roboto"/>
              <a:sym typeface="Roboto"/>
            </a:endParaRPr>
          </a:p>
          <a:p>
            <a:pPr marL="457200" lvl="0" indent="-292100" algn="l" rtl="0">
              <a:lnSpc>
                <a:spcPct val="115000"/>
              </a:lnSpc>
              <a:spcBef>
                <a:spcPts val="0"/>
              </a:spcBef>
              <a:spcAft>
                <a:spcPts val="0"/>
              </a:spcAft>
              <a:buClr>
                <a:srgbClr val="434343"/>
              </a:buClr>
              <a:buSzPts val="1000"/>
              <a:buFont typeface="Roboto"/>
              <a:buChar char="●"/>
            </a:pPr>
            <a:r>
              <a:rPr lang="en" sz="1000">
                <a:solidFill>
                  <a:srgbClr val="434343"/>
                </a:solidFill>
                <a:latin typeface="Roboto"/>
                <a:ea typeface="Roboto"/>
                <a:cs typeface="Roboto"/>
                <a:sym typeface="Roboto"/>
              </a:rPr>
              <a:t>Safely set up patient with all ancillary equipment (button boxes, eyeglasses, etc)</a:t>
            </a:r>
            <a:endParaRPr sz="1000">
              <a:solidFill>
                <a:srgbClr val="434343"/>
              </a:solidFill>
              <a:latin typeface="Roboto"/>
              <a:ea typeface="Roboto"/>
              <a:cs typeface="Roboto"/>
              <a:sym typeface="Roboto"/>
            </a:endParaRPr>
          </a:p>
          <a:p>
            <a:pPr marL="457200" lvl="0" indent="-292100" algn="l" rtl="0">
              <a:lnSpc>
                <a:spcPct val="115000"/>
              </a:lnSpc>
              <a:spcBef>
                <a:spcPts val="0"/>
              </a:spcBef>
              <a:spcAft>
                <a:spcPts val="0"/>
              </a:spcAft>
              <a:buClr>
                <a:srgbClr val="434343"/>
              </a:buClr>
              <a:buSzPts val="1000"/>
              <a:buFont typeface="Roboto"/>
              <a:buChar char="●"/>
            </a:pPr>
            <a:r>
              <a:rPr lang="en" sz="1000">
                <a:solidFill>
                  <a:srgbClr val="434343"/>
                </a:solidFill>
                <a:latin typeface="Roboto"/>
                <a:ea typeface="Roboto"/>
                <a:cs typeface="Roboto"/>
                <a:sym typeface="Roboto"/>
              </a:rPr>
              <a:t>Repeat a sequence if there is motion or they squeeze the alert ball</a:t>
            </a:r>
            <a:endParaRPr sz="1000">
              <a:solidFill>
                <a:srgbClr val="434343"/>
              </a:solidFill>
              <a:latin typeface="Roboto"/>
              <a:ea typeface="Roboto"/>
              <a:cs typeface="Roboto"/>
              <a:sym typeface="Roboto"/>
            </a:endParaRPr>
          </a:p>
          <a:p>
            <a:pPr marL="457200" lvl="0" indent="-292100" algn="l" rtl="0">
              <a:lnSpc>
                <a:spcPct val="115000"/>
              </a:lnSpc>
              <a:spcBef>
                <a:spcPts val="0"/>
              </a:spcBef>
              <a:spcAft>
                <a:spcPts val="0"/>
              </a:spcAft>
              <a:buClr>
                <a:srgbClr val="434343"/>
              </a:buClr>
              <a:buSzPts val="1000"/>
              <a:buFont typeface="Roboto"/>
              <a:buChar char="●"/>
            </a:pPr>
            <a:r>
              <a:rPr lang="en" sz="1000">
                <a:solidFill>
                  <a:srgbClr val="434343"/>
                </a:solidFill>
                <a:latin typeface="Roboto"/>
                <a:ea typeface="Roboto"/>
                <a:cs typeface="Roboto"/>
                <a:sym typeface="Roboto"/>
              </a:rPr>
              <a:t>Stop and check with the safety officer if something goes wrong</a:t>
            </a:r>
            <a:endParaRPr sz="1000">
              <a:solidFill>
                <a:srgbClr val="434343"/>
              </a:solidFill>
              <a:latin typeface="Roboto"/>
              <a:ea typeface="Roboto"/>
              <a:cs typeface="Roboto"/>
              <a:sym typeface="Roboto"/>
            </a:endParaRPr>
          </a:p>
          <a:p>
            <a:pPr marL="457200" lvl="0" indent="-292100" algn="l" rtl="0">
              <a:lnSpc>
                <a:spcPct val="115000"/>
              </a:lnSpc>
              <a:spcBef>
                <a:spcPts val="0"/>
              </a:spcBef>
              <a:spcAft>
                <a:spcPts val="0"/>
              </a:spcAft>
              <a:buClr>
                <a:srgbClr val="434343"/>
              </a:buClr>
              <a:buSzPts val="1000"/>
              <a:buFont typeface="Roboto"/>
              <a:buChar char="●"/>
            </a:pPr>
            <a:r>
              <a:rPr lang="en" sz="1000" i="1">
                <a:solidFill>
                  <a:srgbClr val="434343"/>
                </a:solidFill>
                <a:latin typeface="Roboto"/>
                <a:ea typeface="Roboto"/>
                <a:cs typeface="Roboto"/>
                <a:sym typeface="Roboto"/>
              </a:rPr>
              <a:t>The time it takes to complete the MRI is not all the time you need-you need set up time, troubleshooting time and clean up time.</a:t>
            </a:r>
            <a:endParaRPr sz="1000" i="1">
              <a:solidFill>
                <a:srgbClr val="434343"/>
              </a:solidFill>
              <a:latin typeface="Roboto"/>
              <a:ea typeface="Roboto"/>
              <a:cs typeface="Roboto"/>
              <a:sym typeface="Roboto"/>
            </a:endParaRPr>
          </a:p>
          <a:p>
            <a:pPr marL="0" lvl="0" indent="0" algn="l" rtl="0">
              <a:lnSpc>
                <a:spcPct val="115000"/>
              </a:lnSpc>
              <a:spcBef>
                <a:spcPts val="0"/>
              </a:spcBef>
              <a:spcAft>
                <a:spcPts val="0"/>
              </a:spcAft>
              <a:buNone/>
            </a:pPr>
            <a:endParaRPr sz="1000" i="1">
              <a:solidFill>
                <a:srgbClr val="434343"/>
              </a:solidFill>
              <a:latin typeface="Roboto"/>
              <a:ea typeface="Roboto"/>
              <a:cs typeface="Roboto"/>
              <a:sym typeface="Roboto"/>
            </a:endParaRPr>
          </a:p>
          <a:p>
            <a:pPr marL="0" lvl="0" indent="0" algn="l" rtl="0">
              <a:lnSpc>
                <a:spcPct val="115000"/>
              </a:lnSpc>
              <a:spcBef>
                <a:spcPts val="0"/>
              </a:spcBef>
              <a:spcAft>
                <a:spcPts val="0"/>
              </a:spcAft>
              <a:buNone/>
            </a:pPr>
            <a:r>
              <a:rPr lang="en" sz="1000">
                <a:solidFill>
                  <a:srgbClr val="434343"/>
                </a:solidFill>
                <a:latin typeface="Roboto"/>
                <a:ea typeface="Roboto"/>
                <a:cs typeface="Roboto"/>
                <a:sym typeface="Roboto"/>
              </a:rPr>
              <a:t>If time might be tight, be aware of the priority the sequences (ask your PI) so you know which ones are absolutely essential to the study and which can be skipped, in case you run out of time</a:t>
            </a:r>
            <a:endParaRPr sz="1000" i="1">
              <a:solidFill>
                <a:srgbClr val="434343"/>
              </a:solidFill>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d948e97b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5d948e97b3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Two researchers are required.  It’s for your safety, and your participant’s safety.  </a:t>
            </a:r>
            <a:endParaRPr dirty="0"/>
          </a:p>
          <a:p>
            <a:pPr marL="0" lvl="0" indent="0" algn="l" rtl="0">
              <a:lnSpc>
                <a:spcPct val="100000"/>
              </a:lnSpc>
              <a:spcBef>
                <a:spcPts val="0"/>
              </a:spcBef>
              <a:spcAft>
                <a:spcPts val="0"/>
              </a:spcAft>
              <a:buSzPts val="1100"/>
              <a:buNone/>
            </a:pPr>
            <a:r>
              <a:rPr lang="en" dirty="0"/>
              <a:t>If you recall our emergency procedures, most required simultaneous actions: get the participant out and call for help.</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Building access: this needs to be set up in advance for people who don’t already work in ZI. Kathleen can help.</a:t>
            </a:r>
            <a:endParaRPr/>
          </a:p>
          <a:p>
            <a:pPr marL="0" lvl="0" indent="0" algn="l" rtl="0">
              <a:lnSpc>
                <a:spcPct val="100000"/>
              </a:lnSpc>
              <a:spcBef>
                <a:spcPts val="0"/>
              </a:spcBef>
              <a:spcAft>
                <a:spcPts val="0"/>
              </a:spcAft>
              <a:buSzPts val="1100"/>
              <a:buNone/>
            </a:pPr>
            <a:r>
              <a:rPr lang="en"/>
              <a:t>A scheduled scan is needed to work in the MR spaces.  Due to demand for time in the testing rooms and mock scanner rooms, researchers can only use these spaces on scan days.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MR users and MR participants should not use the Envoy check-in kiosks in the lobby.  The database is not HIPAA protected so we don’t want participant names entered in them.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Have the participant come in before the reservation starts so they can be changed, screened, and ready to go on time.</a:t>
            </a:r>
            <a:endParaRPr sz="1400" dirty="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Participant MUST change into scrubs. No street clothes permitted. Some fabrics contain metallic fibers that can cause burns when exposed to the RF used to create the MRI image. These fibers will not be picked up by the metal detector wand.  The only exceptions are children and pregnant people.</a:t>
            </a:r>
            <a:endParaRPr sz="1400" dirty="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Pregnancy test script: “All right, this is a urine pregnancy test. We require it from all people with a uterus.” (Explain how it works, for example “Here’s a cup,  and the test contains an eyedropper. Urinate in the cup and open the test. Use the eyedropper to place 3 drops of urine in the round well.  Empty the cup in the toilet and toss it in the trash with the eyedropper. Wash your hands.”) Put on gloves while they're in the bathroom, and grab a paper towel. When they come out and hand it to you, wrap it in the paper towel, set it aside, remove your gloves, wash your hands, and set the timer on your phone.  Check the test after the elapsed time. If negative, they’re good to do.  If positive, do the test again.  If both are positive, cancel the scan for the day and have them call their own doctor to get a test to confirm the pregnancy. </a:t>
            </a:r>
            <a:r>
              <a:rPr lang="en-US" sz="1400" dirty="0">
                <a:solidFill>
                  <a:srgbClr val="434343"/>
                </a:solidFill>
                <a:latin typeface="Roboto"/>
                <a:ea typeface="Roboto"/>
                <a:cs typeface="Roboto"/>
                <a:sym typeface="Roboto"/>
              </a:rPr>
              <a:t>Follow up with them in a few days to reschedule the scan if possible.</a:t>
            </a:r>
            <a:endParaRPr sz="1400" dirty="0">
              <a:solidFill>
                <a:srgbClr val="434343"/>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14"/>
          <p:cNvGrpSpPr/>
          <p:nvPr/>
        </p:nvGrpSpPr>
        <p:grpSpPr>
          <a:xfrm>
            <a:off x="6098378" y="5"/>
            <a:ext cx="3045625" cy="2030570"/>
            <a:chOff x="6098378" y="5"/>
            <a:chExt cx="3045625" cy="2030570"/>
          </a:xfrm>
        </p:grpSpPr>
        <p:sp>
          <p:nvSpPr>
            <p:cNvPr id="11" name="Google Shape;11;p1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14"/>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7" name="Google Shape;17;p14"/>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1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23"/>
          <p:cNvGrpSpPr/>
          <p:nvPr/>
        </p:nvGrpSpPr>
        <p:grpSpPr>
          <a:xfrm>
            <a:off x="6098378" y="5"/>
            <a:ext cx="3045625" cy="2030570"/>
            <a:chOff x="6098378" y="5"/>
            <a:chExt cx="3045625" cy="2030570"/>
          </a:xfrm>
        </p:grpSpPr>
        <p:sp>
          <p:nvSpPr>
            <p:cNvPr id="71" name="Google Shape;71;p2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23"/>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7" name="Google Shape;77;p23"/>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78" name="Google Shape;78;p2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2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15"/>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15"/>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4"/>
        <p:cNvGrpSpPr/>
        <p:nvPr/>
      </p:nvGrpSpPr>
      <p:grpSpPr>
        <a:xfrm>
          <a:off x="0" y="0"/>
          <a:ext cx="0" cy="0"/>
          <a:chOff x="0" y="0"/>
          <a:chExt cx="0" cy="0"/>
        </a:xfrm>
      </p:grpSpPr>
      <p:grpSp>
        <p:nvGrpSpPr>
          <p:cNvPr id="25" name="Google Shape;25;p16"/>
          <p:cNvGrpSpPr/>
          <p:nvPr/>
        </p:nvGrpSpPr>
        <p:grpSpPr>
          <a:xfrm>
            <a:off x="6098378" y="5"/>
            <a:ext cx="3045625" cy="2030570"/>
            <a:chOff x="6098378" y="5"/>
            <a:chExt cx="3045625" cy="2030570"/>
          </a:xfrm>
        </p:grpSpPr>
        <p:sp>
          <p:nvSpPr>
            <p:cNvPr id="26" name="Google Shape;26;p1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6"/>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32" name="Google Shape;32;p1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grpSp>
        <p:nvGrpSpPr>
          <p:cNvPr id="34" name="Google Shape;34;p17"/>
          <p:cNvGrpSpPr/>
          <p:nvPr/>
        </p:nvGrpSpPr>
        <p:grpSpPr>
          <a:xfrm>
            <a:off x="0" y="3903669"/>
            <a:ext cx="9144000" cy="1239925"/>
            <a:chOff x="0" y="3903669"/>
            <a:chExt cx="9144000" cy="1239925"/>
          </a:xfrm>
        </p:grpSpPr>
        <p:sp>
          <p:nvSpPr>
            <p:cNvPr id="35" name="Google Shape;35;p17"/>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7"/>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7"/>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7"/>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7"/>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 name="Google Shape;40;p1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1" name="Google Shape;41;p17"/>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1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5" name="Google Shape;45;p1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8" name="Google Shape;48;p19"/>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9" name="Google Shape;49;p1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20"/>
          <p:cNvGrpSpPr/>
          <p:nvPr/>
        </p:nvGrpSpPr>
        <p:grpSpPr>
          <a:xfrm>
            <a:off x="6098378" y="5"/>
            <a:ext cx="3045625" cy="2030570"/>
            <a:chOff x="6098378" y="5"/>
            <a:chExt cx="3045625" cy="2030570"/>
          </a:xfrm>
        </p:grpSpPr>
        <p:sp>
          <p:nvSpPr>
            <p:cNvPr id="52" name="Google Shape;52;p20"/>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0"/>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0"/>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0"/>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0"/>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p20"/>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8" name="Google Shape;58;p2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21"/>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 name="Google Shape;61;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21"/>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3" name="Google Shape;63;p21"/>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2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65" name="Google Shape;65;p2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22"/>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68" name="Google Shape;68;p2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13"/>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 dirty="0"/>
              <a:t>A Successful Scan Day at ZI</a:t>
            </a:r>
            <a:endParaRPr dirty="0"/>
          </a:p>
          <a:p>
            <a:pPr marL="0" lvl="0" indent="0" algn="l" rtl="0">
              <a:lnSpc>
                <a:spcPct val="100000"/>
              </a:lnSpc>
              <a:spcBef>
                <a:spcPts val="0"/>
              </a:spcBef>
              <a:spcAft>
                <a:spcPts val="0"/>
              </a:spcAft>
              <a:buSzPct val="184226"/>
              <a:buNone/>
            </a:pPr>
            <a:r>
              <a:rPr lang="en" sz="2533" i="1" dirty="0"/>
              <a:t>Plan Ahead and Avoid Common </a:t>
            </a:r>
            <a:r>
              <a:rPr lang="en-US" sz="2533" i="1" dirty="0"/>
              <a:t>Problems</a:t>
            </a:r>
            <a:r>
              <a:rPr lang="en" sz="2533" i="1" dirty="0"/>
              <a:t> </a:t>
            </a:r>
            <a:endParaRPr sz="2533" i="1" dirty="0"/>
          </a:p>
        </p:txBody>
      </p:sp>
      <p:sp>
        <p:nvSpPr>
          <p:cNvPr id="86" name="Google Shape;86;p1"/>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78"/>
              <a:buNone/>
            </a:pPr>
            <a:r>
              <a:rPr lang="en" sz="1697"/>
              <a:t>A User Introduction-Kathleen Durkin </a:t>
            </a:r>
            <a:endParaRPr sz="1697"/>
          </a:p>
          <a:p>
            <a:pPr marL="0" lvl="0" indent="0" algn="l" rtl="0">
              <a:lnSpc>
                <a:spcPct val="80000"/>
              </a:lnSpc>
              <a:spcBef>
                <a:spcPts val="0"/>
              </a:spcBef>
              <a:spcAft>
                <a:spcPts val="0"/>
              </a:spcAft>
              <a:buSzPts val="1078"/>
              <a:buNone/>
            </a:pPr>
            <a:endParaRPr sz="997"/>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5d948e97b3_1_29"/>
          <p:cNvSpPr txBox="1">
            <a:spLocks noGrp="1"/>
          </p:cNvSpPr>
          <p:nvPr>
            <p:ph type="body" idx="1"/>
          </p:nvPr>
        </p:nvSpPr>
        <p:spPr>
          <a:xfrm>
            <a:off x="311700" y="1279100"/>
            <a:ext cx="3999900" cy="3339000"/>
          </a:xfrm>
          <a:prstGeom prst="rect">
            <a:avLst/>
          </a:prstGeom>
          <a:noFill/>
          <a:ln>
            <a:noFill/>
          </a:ln>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dirty="0"/>
              <a:t>The headcoil</a:t>
            </a:r>
            <a:endParaRPr dirty="0"/>
          </a:p>
          <a:p>
            <a:pPr marL="457200" lvl="0" indent="0" algn="l" rtl="0">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The functional task, response devices</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Holding still</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Earplugs</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Communication during the scan: the squeeze ball, the intercom</a:t>
            </a:r>
            <a:endParaRPr dirty="0"/>
          </a:p>
        </p:txBody>
      </p:sp>
      <p:sp>
        <p:nvSpPr>
          <p:cNvPr id="149" name="Google Shape;149;g25d948e97b3_1_29"/>
          <p:cNvSpPr txBox="1">
            <a:spLocks noGrp="1"/>
          </p:cNvSpPr>
          <p:nvPr>
            <p:ph type="title"/>
          </p:nvPr>
        </p:nvSpPr>
        <p:spPr>
          <a:xfrm>
            <a:off x="311700" y="459125"/>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Explain the scan </a:t>
            </a:r>
            <a:r>
              <a:rPr lang="en-US" dirty="0"/>
              <a:t>to the participant</a:t>
            </a:r>
            <a:endParaRPr dirty="0"/>
          </a:p>
        </p:txBody>
      </p:sp>
      <p:pic>
        <p:nvPicPr>
          <p:cNvPr id="150" name="Google Shape;150;g25d948e97b3_1_29"/>
          <p:cNvPicPr preferRelativeResize="0"/>
          <p:nvPr/>
        </p:nvPicPr>
        <p:blipFill>
          <a:blip r:embed="rId3">
            <a:alphaModFix/>
          </a:blip>
          <a:stretch>
            <a:fillRect/>
          </a:stretch>
        </p:blipFill>
        <p:spPr>
          <a:xfrm>
            <a:off x="4464000" y="1219325"/>
            <a:ext cx="3895375" cy="2762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Troubleshooting</a:t>
            </a:r>
            <a:endParaRPr dirty="0"/>
          </a:p>
        </p:txBody>
      </p:sp>
      <p:sp>
        <p:nvSpPr>
          <p:cNvPr id="156" name="Google Shape;156;p10"/>
          <p:cNvSpPr txBox="1">
            <a:spLocks noGrp="1"/>
          </p:cNvSpPr>
          <p:nvPr>
            <p:ph type="body" idx="1"/>
          </p:nvPr>
        </p:nvSpPr>
        <p:spPr>
          <a:xfrm>
            <a:off x="355900" y="1308575"/>
            <a:ext cx="3999900" cy="33390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Char char="●"/>
            </a:pPr>
            <a:r>
              <a:rPr lang="en" dirty="0"/>
              <a:t>Know how to reboot your laptop </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Know how to reboot the scanner (instructions are on the desktop surface under the keyboard) </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Know how to connect, test, turn on, and turn off all equipment you will be using</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Bring all necessary equipment (laptop, chargers, etc) that you will need during the scan.</a:t>
            </a:r>
            <a:endParaRPr dirty="0"/>
          </a:p>
        </p:txBody>
      </p:sp>
      <p:pic>
        <p:nvPicPr>
          <p:cNvPr id="157" name="Google Shape;157;p10"/>
          <p:cNvPicPr preferRelativeResize="0"/>
          <p:nvPr/>
        </p:nvPicPr>
        <p:blipFill rotWithShape="1">
          <a:blip r:embed="rId3">
            <a:alphaModFix/>
          </a:blip>
          <a:srcRect/>
          <a:stretch/>
        </p:blipFill>
        <p:spPr>
          <a:xfrm>
            <a:off x="6789175" y="1714650"/>
            <a:ext cx="2247300" cy="2809125"/>
          </a:xfrm>
          <a:prstGeom prst="rect">
            <a:avLst/>
          </a:prstGeom>
          <a:noFill/>
          <a:ln>
            <a:noFill/>
          </a:ln>
        </p:spPr>
      </p:pic>
      <p:pic>
        <p:nvPicPr>
          <p:cNvPr id="158" name="Google Shape;158;p10"/>
          <p:cNvPicPr preferRelativeResize="0"/>
          <p:nvPr/>
        </p:nvPicPr>
        <p:blipFill rotWithShape="1">
          <a:blip r:embed="rId4">
            <a:alphaModFix/>
          </a:blip>
          <a:srcRect/>
          <a:stretch/>
        </p:blipFill>
        <p:spPr>
          <a:xfrm>
            <a:off x="4478925" y="1512225"/>
            <a:ext cx="2759250" cy="2759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Reservation Changes</a:t>
            </a:r>
            <a:endParaRPr dirty="0"/>
          </a:p>
        </p:txBody>
      </p:sp>
      <p:sp>
        <p:nvSpPr>
          <p:cNvPr id="164" name="Google Shape;164;p8"/>
          <p:cNvSpPr txBox="1">
            <a:spLocks noGrp="1"/>
          </p:cNvSpPr>
          <p:nvPr>
            <p:ph type="body" idx="1"/>
          </p:nvPr>
        </p:nvSpPr>
        <p:spPr>
          <a:xfrm>
            <a:off x="277325" y="1231900"/>
            <a:ext cx="3999900" cy="3671569"/>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647"/>
              <a:buNone/>
            </a:pPr>
            <a:r>
              <a:rPr lang="en" b="1" i="1" u="sng" dirty="0"/>
              <a:t>Participant late?</a:t>
            </a:r>
            <a:endParaRPr b="1" i="1" u="sng" dirty="0"/>
          </a:p>
          <a:p>
            <a:pPr marL="457200" lvl="0" indent="-333188" algn="l" rtl="0">
              <a:lnSpc>
                <a:spcPct val="115000"/>
              </a:lnSpc>
              <a:spcBef>
                <a:spcPts val="1200"/>
              </a:spcBef>
              <a:spcAft>
                <a:spcPts val="0"/>
              </a:spcAft>
              <a:buSzPts val="1647"/>
              <a:buChar char="●"/>
            </a:pPr>
            <a:r>
              <a:rPr lang="en" sz="1500" dirty="0"/>
              <a:t>You can adjust your reservation ONLY if no one is right after you</a:t>
            </a:r>
            <a:endParaRPr dirty="0"/>
          </a:p>
          <a:p>
            <a:pPr marL="457200" lvl="0" indent="-333188" algn="l" rtl="0">
              <a:lnSpc>
                <a:spcPct val="115000"/>
              </a:lnSpc>
              <a:spcBef>
                <a:spcPts val="1200"/>
              </a:spcBef>
              <a:spcAft>
                <a:spcPts val="0"/>
              </a:spcAft>
              <a:buSzPts val="1647"/>
              <a:buChar char="●"/>
            </a:pPr>
            <a:r>
              <a:rPr lang="en" sz="1500" dirty="0"/>
              <a:t>Check the calendar.</a:t>
            </a:r>
            <a:endParaRPr dirty="0"/>
          </a:p>
          <a:p>
            <a:pPr marL="457200" lvl="0" indent="-333188" algn="l" rtl="0">
              <a:lnSpc>
                <a:spcPct val="115000"/>
              </a:lnSpc>
              <a:spcBef>
                <a:spcPts val="1200"/>
              </a:spcBef>
              <a:spcAft>
                <a:spcPts val="0"/>
              </a:spcAft>
              <a:buSzPts val="1647"/>
              <a:buChar char="●"/>
            </a:pPr>
            <a:r>
              <a:rPr lang="en" sz="1500" dirty="0"/>
              <a:t>If the time after you is available, cancel and rebook your scan WITH OVERLAP. </a:t>
            </a:r>
            <a:endParaRPr sz="1500" dirty="0"/>
          </a:p>
          <a:p>
            <a:pPr marL="457200" lvl="0" indent="-333188" algn="l" rtl="0">
              <a:lnSpc>
                <a:spcPct val="115000"/>
              </a:lnSpc>
              <a:spcBef>
                <a:spcPts val="1200"/>
              </a:spcBef>
              <a:spcAft>
                <a:spcPts val="0"/>
              </a:spcAft>
              <a:buSzPts val="1647"/>
              <a:buChar char="●"/>
            </a:pPr>
            <a:r>
              <a:rPr lang="en" sz="1500" dirty="0"/>
              <a:t>Problems? Email Kathleen Durkin to explain.</a:t>
            </a:r>
            <a:endParaRPr sz="1500" dirty="0"/>
          </a:p>
        </p:txBody>
      </p:sp>
      <p:pic>
        <p:nvPicPr>
          <p:cNvPr id="165" name="Google Shape;165;p8"/>
          <p:cNvPicPr preferRelativeResize="0"/>
          <p:nvPr/>
        </p:nvPicPr>
        <p:blipFill rotWithShape="1">
          <a:blip r:embed="rId3">
            <a:alphaModFix/>
          </a:blip>
          <a:srcRect/>
          <a:stretch/>
        </p:blipFill>
        <p:spPr>
          <a:xfrm>
            <a:off x="5100175" y="1104550"/>
            <a:ext cx="2770025" cy="3068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Study Name and IRB</a:t>
            </a:r>
            <a:endParaRPr/>
          </a:p>
        </p:txBody>
      </p:sp>
      <p:sp>
        <p:nvSpPr>
          <p:cNvPr id="171" name="Google Shape;171;p9"/>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Char char="●"/>
            </a:pPr>
            <a:r>
              <a:rPr lang="en"/>
              <a:t>Know the name of your study and the IRB associated with it.</a:t>
            </a: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It can be found on the consent form.</a:t>
            </a: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This will be helpful for working at the console, when navigating in Flywheel, and when creating the study record in REDCap.</a:t>
            </a:r>
            <a:endParaRPr/>
          </a:p>
        </p:txBody>
      </p:sp>
      <p:pic>
        <p:nvPicPr>
          <p:cNvPr id="172" name="Google Shape;172;p9"/>
          <p:cNvPicPr preferRelativeResize="0"/>
          <p:nvPr/>
        </p:nvPicPr>
        <p:blipFill rotWithShape="1">
          <a:blip r:embed="rId3">
            <a:alphaModFix/>
          </a:blip>
          <a:srcRect/>
          <a:stretch/>
        </p:blipFill>
        <p:spPr>
          <a:xfrm>
            <a:off x="4832400" y="1195425"/>
            <a:ext cx="3999900" cy="2666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5dd0149778_0_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During the Scan</a:t>
            </a:r>
            <a:endParaRPr dirty="0"/>
          </a:p>
        </p:txBody>
      </p:sp>
      <p:sp>
        <p:nvSpPr>
          <p:cNvPr id="178" name="Google Shape;178;g25dd0149778_0_1"/>
          <p:cNvSpPr txBox="1">
            <a:spLocks noGrp="1"/>
          </p:cNvSpPr>
          <p:nvPr>
            <p:ph type="body" idx="1"/>
          </p:nvPr>
        </p:nvSpPr>
        <p:spPr>
          <a:xfrm>
            <a:off x="311700" y="1229975"/>
            <a:ext cx="4182900" cy="33390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Char char="●"/>
            </a:pPr>
            <a:r>
              <a:rPr lang="en"/>
              <a:t>Keep an eye on the participant’s motion. </a:t>
            </a:r>
            <a:endParaRPr/>
          </a:p>
          <a:p>
            <a:pPr marL="45720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 </a:t>
            </a:r>
            <a:endParaRPr/>
          </a:p>
          <a:p>
            <a:pPr marL="457200" lvl="0" indent="-317500" algn="l" rtl="0">
              <a:lnSpc>
                <a:spcPct val="115000"/>
              </a:lnSpc>
              <a:spcBef>
                <a:spcPts val="0"/>
              </a:spcBef>
              <a:spcAft>
                <a:spcPts val="0"/>
              </a:spcAft>
              <a:buSzPts val="1400"/>
              <a:buChar char="●"/>
            </a:pPr>
            <a:r>
              <a:rPr lang="en"/>
              <a:t>Talk to them over the intercom occasionally.</a:t>
            </a: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If anything looks odd or seems unusual, call the MR Safety Officer Silvia Cenzano Villagarcia.</a:t>
            </a:r>
            <a:endParaRPr/>
          </a:p>
        </p:txBody>
      </p:sp>
      <p:pic>
        <p:nvPicPr>
          <p:cNvPr id="179" name="Google Shape;179;g25dd0149778_0_1"/>
          <p:cNvPicPr preferRelativeResize="0"/>
          <p:nvPr/>
        </p:nvPicPr>
        <p:blipFill>
          <a:blip r:embed="rId3">
            <a:alphaModFix/>
          </a:blip>
          <a:stretch>
            <a:fillRect/>
          </a:stretch>
        </p:blipFill>
        <p:spPr>
          <a:xfrm>
            <a:off x="4769375" y="1170200"/>
            <a:ext cx="3446876" cy="2494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5dd0149778_0_1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Emergencies </a:t>
            </a:r>
            <a:endParaRPr dirty="0"/>
          </a:p>
        </p:txBody>
      </p:sp>
      <p:sp>
        <p:nvSpPr>
          <p:cNvPr id="185" name="Google Shape;185;g25dd0149778_0_14"/>
          <p:cNvSpPr txBox="1">
            <a:spLocks noGrp="1"/>
          </p:cNvSpPr>
          <p:nvPr>
            <p:ph type="body" idx="1"/>
          </p:nvPr>
        </p:nvSpPr>
        <p:spPr>
          <a:xfrm>
            <a:off x="311700" y="1229975"/>
            <a:ext cx="4260300" cy="3339000"/>
          </a:xfrm>
          <a:prstGeom prst="rect">
            <a:avLst/>
          </a:prstGeom>
          <a:noFill/>
          <a:ln>
            <a:noFill/>
          </a:ln>
        </p:spPr>
        <p:txBody>
          <a:bodyPr spcFirstLastPara="1" wrap="square" lIns="91425" tIns="91425" rIns="91425" bIns="91425" anchor="t" anchorCtr="0">
            <a:normAutofit lnSpcReduction="10000"/>
          </a:bodyPr>
          <a:lstStyle/>
          <a:p>
            <a:pPr marL="457200" lvl="0" indent="-317500" algn="l" rtl="0">
              <a:lnSpc>
                <a:spcPct val="115000"/>
              </a:lnSpc>
              <a:spcBef>
                <a:spcPts val="0"/>
              </a:spcBef>
              <a:spcAft>
                <a:spcPts val="0"/>
              </a:spcAft>
              <a:buSzPts val="1400"/>
              <a:buChar char="●"/>
            </a:pPr>
            <a:r>
              <a:rPr lang="en" dirty="0"/>
              <a:t>Fire or medical emergency? </a:t>
            </a:r>
            <a:endParaRPr dirty="0"/>
          </a:p>
          <a:p>
            <a:pPr marL="1485900" lvl="0" indent="-317500" algn="l" rtl="0">
              <a:lnSpc>
                <a:spcPct val="115000"/>
              </a:lnSpc>
              <a:spcBef>
                <a:spcPts val="0"/>
              </a:spcBef>
              <a:spcAft>
                <a:spcPts val="0"/>
              </a:spcAft>
              <a:buSzPts val="1400"/>
              <a:buChar char="❏"/>
            </a:pPr>
            <a:r>
              <a:rPr lang="en" dirty="0"/>
              <a:t>Get them out. </a:t>
            </a:r>
            <a:endParaRPr dirty="0"/>
          </a:p>
          <a:p>
            <a:pPr marL="1485900" lvl="0" indent="-317500" algn="l" rtl="0">
              <a:lnSpc>
                <a:spcPct val="115000"/>
              </a:lnSpc>
              <a:spcBef>
                <a:spcPts val="0"/>
              </a:spcBef>
              <a:spcAft>
                <a:spcPts val="0"/>
              </a:spcAft>
              <a:buSzPts val="1400"/>
              <a:buChar char="❏"/>
            </a:pPr>
            <a:r>
              <a:rPr lang="en" dirty="0"/>
              <a:t>Make some calls.</a:t>
            </a: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 </a:t>
            </a:r>
            <a:endParaRPr dirty="0"/>
          </a:p>
          <a:p>
            <a:pPr marL="457200" lvl="0" indent="-317500" algn="l" rtl="0">
              <a:lnSpc>
                <a:spcPct val="115000"/>
              </a:lnSpc>
              <a:spcBef>
                <a:spcPts val="0"/>
              </a:spcBef>
              <a:spcAft>
                <a:spcPts val="0"/>
              </a:spcAft>
              <a:buSzPts val="1400"/>
              <a:buChar char="●"/>
            </a:pPr>
            <a:r>
              <a:rPr lang="en" dirty="0"/>
              <a:t>All emergency procedures are printed and in the “Emergency Procedures” binder in the control room, on a shelf by the white box.</a:t>
            </a:r>
            <a:endParaRPr dirty="0"/>
          </a:p>
          <a:p>
            <a:pPr marL="45720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All emergencies: Call the MR Safety Officer Silvia Cenzano Villagarcia as soon as possible.</a:t>
            </a:r>
            <a:endParaRPr dirty="0"/>
          </a:p>
        </p:txBody>
      </p:sp>
      <p:pic>
        <p:nvPicPr>
          <p:cNvPr id="186" name="Google Shape;186;g25dd0149778_0_14"/>
          <p:cNvPicPr preferRelativeResize="0"/>
          <p:nvPr/>
        </p:nvPicPr>
        <p:blipFill>
          <a:blip r:embed="rId3">
            <a:alphaModFix/>
          </a:blip>
          <a:stretch>
            <a:fillRect/>
          </a:stretch>
        </p:blipFill>
        <p:spPr>
          <a:xfrm>
            <a:off x="5466750" y="748075"/>
            <a:ext cx="2850783" cy="382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Post-Scan Procedures</a:t>
            </a:r>
            <a:endParaRPr dirty="0"/>
          </a:p>
        </p:txBody>
      </p:sp>
      <p:sp>
        <p:nvSpPr>
          <p:cNvPr id="192" name="Google Shape;192;p11"/>
          <p:cNvSpPr txBox="1">
            <a:spLocks noGrp="1"/>
          </p:cNvSpPr>
          <p:nvPr>
            <p:ph type="body" idx="1"/>
          </p:nvPr>
        </p:nvSpPr>
        <p:spPr>
          <a:xfrm>
            <a:off x="311700" y="1229975"/>
            <a:ext cx="4442400" cy="36177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400"/>
              <a:buNone/>
            </a:pPr>
            <a:r>
              <a:rPr lang="en" b="1" i="1" u="sng" dirty="0"/>
              <a:t>After scan:</a:t>
            </a:r>
            <a:endParaRPr b="1" i="1" u="sng" dirty="0"/>
          </a:p>
          <a:p>
            <a:pPr marL="457200" lvl="0" indent="-317500" algn="l" rtl="0">
              <a:lnSpc>
                <a:spcPct val="115000"/>
              </a:lnSpc>
              <a:spcBef>
                <a:spcPts val="0"/>
              </a:spcBef>
              <a:spcAft>
                <a:spcPts val="0"/>
              </a:spcAft>
              <a:buSzPts val="1400"/>
              <a:buChar char="●"/>
            </a:pPr>
            <a:r>
              <a:rPr lang="en" dirty="0"/>
              <a:t>Help participant out of the scanner. Have them change back into their own clothes and put their metal back on. </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Walk them up to the lobby.</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Return to scanner. </a:t>
            </a:r>
            <a:r>
              <a:rPr lang="en" dirty="0">
                <a:highlight>
                  <a:srgbClr val="FFFF00"/>
                </a:highlight>
              </a:rPr>
              <a:t>Send anatomical files to Radiology to be read for incidental findings. </a:t>
            </a:r>
            <a:r>
              <a:rPr lang="en" dirty="0"/>
              <a:t>(</a:t>
            </a:r>
            <a:r>
              <a:rPr lang="en-US" dirty="0"/>
              <a:t>I</a:t>
            </a:r>
            <a:r>
              <a:rPr lang="en" dirty="0"/>
              <a:t>nstructions are on the desktop surface under the keyboard.)</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highlight>
                  <a:srgbClr val="FFFF00"/>
                </a:highlight>
              </a:rPr>
              <a:t>Create a REDCap record </a:t>
            </a:r>
            <a:r>
              <a:rPr lang="en" dirty="0"/>
              <a:t>so the radiologists know to read for the new images. </a:t>
            </a:r>
            <a:endParaRPr dirty="0"/>
          </a:p>
        </p:txBody>
      </p:sp>
      <p:pic>
        <p:nvPicPr>
          <p:cNvPr id="193" name="Google Shape;193;p11"/>
          <p:cNvPicPr preferRelativeResize="0"/>
          <p:nvPr/>
        </p:nvPicPr>
        <p:blipFill>
          <a:blip r:embed="rId3">
            <a:alphaModFix/>
          </a:blip>
          <a:stretch>
            <a:fillRect/>
          </a:stretch>
        </p:blipFill>
        <p:spPr>
          <a:xfrm flipH="1">
            <a:off x="5237877" y="1153700"/>
            <a:ext cx="2807175" cy="3035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5dd0149778_0_2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Post-Scan Cleaning</a:t>
            </a:r>
            <a:endParaRPr dirty="0"/>
          </a:p>
        </p:txBody>
      </p:sp>
      <p:sp>
        <p:nvSpPr>
          <p:cNvPr id="199" name="Google Shape;199;g25dd0149778_0_21"/>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b="1" i="1" u="sng"/>
              <a:t>After scan, make sure:</a:t>
            </a:r>
            <a:endParaRPr b="1" i="1" u="sng"/>
          </a:p>
          <a:p>
            <a:pPr marL="457200" lvl="0" indent="-317500" algn="l" rtl="0">
              <a:lnSpc>
                <a:spcPct val="115000"/>
              </a:lnSpc>
              <a:spcBef>
                <a:spcPts val="0"/>
              </a:spcBef>
              <a:spcAft>
                <a:spcPts val="0"/>
              </a:spcAft>
              <a:buSzPts val="1400"/>
              <a:buChar char="●"/>
            </a:pPr>
            <a:r>
              <a:rPr lang="en"/>
              <a:t>Clean ALL surfaces that were used/touched in MRI scanner room, console room and patient prep area. </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There should be at least 15 minutes between the end of your scan and the beginning of the next.</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Fill out Post Scan Cleaning checklist and file in room.</a:t>
            </a:r>
            <a:endParaRPr/>
          </a:p>
        </p:txBody>
      </p:sp>
      <p:pic>
        <p:nvPicPr>
          <p:cNvPr id="200" name="Google Shape;200;g25dd0149778_0_21"/>
          <p:cNvPicPr preferRelativeResize="0"/>
          <p:nvPr/>
        </p:nvPicPr>
        <p:blipFill rotWithShape="1">
          <a:blip r:embed="rId3">
            <a:alphaModFix/>
          </a:blip>
          <a:srcRect/>
          <a:stretch/>
        </p:blipFill>
        <p:spPr>
          <a:xfrm>
            <a:off x="5421425" y="1188049"/>
            <a:ext cx="1936001" cy="25812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5dd0149778_0_2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Great job! You had a successful scan day.</a:t>
            </a:r>
            <a:endParaRPr/>
          </a:p>
        </p:txBody>
      </p:sp>
      <p:pic>
        <p:nvPicPr>
          <p:cNvPr id="206" name="Google Shape;206;g25dd0149778_0_29"/>
          <p:cNvPicPr preferRelativeResize="0"/>
          <p:nvPr/>
        </p:nvPicPr>
        <p:blipFill>
          <a:blip r:embed="rId3">
            <a:alphaModFix/>
          </a:blip>
          <a:stretch>
            <a:fillRect/>
          </a:stretch>
        </p:blipFill>
        <p:spPr>
          <a:xfrm>
            <a:off x="4117738" y="1548125"/>
            <a:ext cx="4268025" cy="2578000"/>
          </a:xfrm>
          <a:prstGeom prst="rect">
            <a:avLst/>
          </a:prstGeom>
          <a:noFill/>
          <a:ln>
            <a:noFill/>
          </a:ln>
        </p:spPr>
      </p:pic>
      <p:sp>
        <p:nvSpPr>
          <p:cNvPr id="207" name="Google Shape;207;g25dd0149778_0_29"/>
          <p:cNvSpPr txBox="1">
            <a:spLocks noGrp="1"/>
          </p:cNvSpPr>
          <p:nvPr>
            <p:ph type="body" idx="1"/>
          </p:nvPr>
        </p:nvSpPr>
        <p:spPr>
          <a:xfrm>
            <a:off x="607850" y="2385700"/>
            <a:ext cx="3123900" cy="2452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a:t>Now you get to analyze the data.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To Do in Advance: Overall Study Set Up </a:t>
            </a:r>
            <a:endParaRPr/>
          </a:p>
          <a:p>
            <a:pPr marL="0" lvl="0" indent="0" algn="l" rtl="0">
              <a:lnSpc>
                <a:spcPct val="100000"/>
              </a:lnSpc>
              <a:spcBef>
                <a:spcPts val="0"/>
              </a:spcBef>
              <a:spcAft>
                <a:spcPts val="0"/>
              </a:spcAft>
              <a:buSzPct val="111111"/>
              <a:buNone/>
            </a:pPr>
            <a:endParaRPr/>
          </a:p>
        </p:txBody>
      </p:sp>
      <p:sp>
        <p:nvSpPr>
          <p:cNvPr id="92" name="Google Shape;92;p4"/>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ct val="100000"/>
              <a:buNone/>
            </a:pPr>
            <a:r>
              <a:rPr lang="en" dirty="0"/>
              <a:t>MR Safety training</a:t>
            </a:r>
            <a:endParaRPr dirty="0"/>
          </a:p>
          <a:p>
            <a:pPr marL="0" lvl="0" indent="0" algn="l" rtl="0">
              <a:lnSpc>
                <a:spcPct val="115000"/>
              </a:lnSpc>
              <a:spcBef>
                <a:spcPts val="1200"/>
              </a:spcBef>
              <a:spcAft>
                <a:spcPts val="0"/>
              </a:spcAft>
              <a:buSzPct val="100000"/>
              <a:buNone/>
            </a:pPr>
            <a:r>
              <a:rPr lang="en-US" dirty="0"/>
              <a:t>Study </a:t>
            </a:r>
            <a:r>
              <a:rPr lang="en" dirty="0"/>
              <a:t>IRB approval</a:t>
            </a:r>
            <a:endParaRPr dirty="0"/>
          </a:p>
          <a:p>
            <a:pPr marL="0" lvl="0" indent="0" algn="l" rtl="0">
              <a:lnSpc>
                <a:spcPct val="115000"/>
              </a:lnSpc>
              <a:spcBef>
                <a:spcPts val="1200"/>
              </a:spcBef>
              <a:spcAft>
                <a:spcPts val="0"/>
              </a:spcAft>
              <a:buSzPct val="100000"/>
              <a:buNone/>
            </a:pPr>
            <a:r>
              <a:rPr lang="en" dirty="0"/>
              <a:t>Work with MR Technologist Jonathan Cardona to set up scan protocol</a:t>
            </a:r>
            <a:endParaRPr dirty="0"/>
          </a:p>
          <a:p>
            <a:pPr marL="0" lvl="0" indent="0" algn="l" rtl="0">
              <a:lnSpc>
                <a:spcPct val="115000"/>
              </a:lnSpc>
              <a:spcBef>
                <a:spcPts val="1200"/>
              </a:spcBef>
              <a:spcAft>
                <a:spcPts val="0"/>
              </a:spcAft>
              <a:buSzPct val="100000"/>
              <a:buNone/>
            </a:pPr>
            <a:r>
              <a:rPr lang="en" dirty="0"/>
              <a:t>Get swipe card access to ZI</a:t>
            </a:r>
            <a:endParaRPr dirty="0"/>
          </a:p>
          <a:p>
            <a:pPr marL="0" lvl="0" indent="0" algn="l" rtl="0">
              <a:spcBef>
                <a:spcPts val="1200"/>
              </a:spcBef>
              <a:spcAft>
                <a:spcPts val="1200"/>
              </a:spcAft>
              <a:buSzPct val="100000"/>
              <a:buNone/>
            </a:pPr>
            <a:r>
              <a:rPr lang="en" dirty="0"/>
              <a:t>Run a pilot scan or two</a:t>
            </a:r>
            <a:endParaRPr dirty="0"/>
          </a:p>
        </p:txBody>
      </p:sp>
      <p:pic>
        <p:nvPicPr>
          <p:cNvPr id="93" name="Google Shape;93;p4"/>
          <p:cNvPicPr preferRelativeResize="0"/>
          <p:nvPr/>
        </p:nvPicPr>
        <p:blipFill>
          <a:blip r:embed="rId3">
            <a:alphaModFix/>
          </a:blip>
          <a:stretch>
            <a:fillRect/>
          </a:stretch>
        </p:blipFill>
        <p:spPr>
          <a:xfrm>
            <a:off x="4464000" y="1170200"/>
            <a:ext cx="3705225" cy="298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d948e97b3_1_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To Do in Advance: Pre-Scan Day </a:t>
            </a:r>
            <a:r>
              <a:rPr lang="en-US" dirty="0"/>
              <a:t>P</a:t>
            </a:r>
            <a:r>
              <a:rPr lang="en" dirty="0"/>
              <a:t>articipant Prep </a:t>
            </a:r>
            <a:endParaRPr dirty="0"/>
          </a:p>
          <a:p>
            <a:pPr marL="0" lvl="0" indent="0" algn="l" rtl="0">
              <a:lnSpc>
                <a:spcPct val="100000"/>
              </a:lnSpc>
              <a:spcBef>
                <a:spcPts val="0"/>
              </a:spcBef>
              <a:spcAft>
                <a:spcPts val="0"/>
              </a:spcAft>
              <a:buSzPct val="111111"/>
              <a:buNone/>
            </a:pPr>
            <a:endParaRPr dirty="0"/>
          </a:p>
        </p:txBody>
      </p:sp>
      <p:sp>
        <p:nvSpPr>
          <p:cNvPr id="99" name="Google Shape;99;g25d948e97b3_1_6"/>
          <p:cNvSpPr txBox="1">
            <a:spLocks noGrp="1"/>
          </p:cNvSpPr>
          <p:nvPr>
            <p:ph type="body" idx="1"/>
          </p:nvPr>
        </p:nvSpPr>
        <p:spPr>
          <a:xfrm>
            <a:off x="311700" y="1241775"/>
            <a:ext cx="3978000" cy="3555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400"/>
              <a:buNone/>
            </a:pPr>
            <a:r>
              <a:rPr lang="en" dirty="0"/>
              <a:t>Select participant to be scanned. </a:t>
            </a:r>
            <a:endParaRPr dirty="0"/>
          </a:p>
          <a:p>
            <a:pPr marL="0" lvl="0" indent="0" algn="l" rtl="0">
              <a:lnSpc>
                <a:spcPct val="115000"/>
              </a:lnSpc>
              <a:spcBef>
                <a:spcPts val="1200"/>
              </a:spcBef>
              <a:spcAft>
                <a:spcPts val="0"/>
              </a:spcAft>
              <a:buSzPts val="1400"/>
              <a:buNone/>
            </a:pPr>
            <a:r>
              <a:rPr lang="en" dirty="0"/>
              <a:t>Screen participant at least 48 hours in advance </a:t>
            </a:r>
            <a:endParaRPr dirty="0"/>
          </a:p>
          <a:p>
            <a:pPr marL="0" lvl="0" indent="0" algn="l" rtl="0">
              <a:lnSpc>
                <a:spcPct val="115000"/>
              </a:lnSpc>
              <a:spcBef>
                <a:spcPts val="1200"/>
              </a:spcBef>
              <a:spcAft>
                <a:spcPts val="0"/>
              </a:spcAft>
              <a:buSzPts val="1400"/>
              <a:buNone/>
            </a:pPr>
            <a:r>
              <a:rPr lang="en" dirty="0"/>
              <a:t>Ask MR Safety Officer: all medical implants, all tattoos, all questions</a:t>
            </a:r>
            <a:endParaRPr dirty="0"/>
          </a:p>
          <a:p>
            <a:pPr marL="457200" lvl="0" indent="0" algn="l" rtl="0">
              <a:lnSpc>
                <a:spcPct val="115000"/>
              </a:lnSpc>
              <a:spcBef>
                <a:spcPts val="1200"/>
              </a:spcBef>
              <a:spcAft>
                <a:spcPts val="1200"/>
              </a:spcAft>
              <a:buNone/>
            </a:pPr>
            <a:endParaRPr dirty="0"/>
          </a:p>
        </p:txBody>
      </p:sp>
      <p:pic>
        <p:nvPicPr>
          <p:cNvPr id="100" name="Google Shape;100;g25d948e97b3_1_6"/>
          <p:cNvPicPr preferRelativeResize="0"/>
          <p:nvPr/>
        </p:nvPicPr>
        <p:blipFill>
          <a:blip r:embed="rId3">
            <a:alphaModFix/>
          </a:blip>
          <a:stretch>
            <a:fillRect/>
          </a:stretch>
        </p:blipFill>
        <p:spPr>
          <a:xfrm>
            <a:off x="5652400" y="1387736"/>
            <a:ext cx="1738104" cy="3308340"/>
          </a:xfrm>
          <a:prstGeom prst="rect">
            <a:avLst/>
          </a:prstGeom>
          <a:noFill/>
          <a:ln>
            <a:noFill/>
          </a:ln>
        </p:spPr>
      </p:pic>
      <p:pic>
        <p:nvPicPr>
          <p:cNvPr id="101" name="Google Shape;101;g25d948e97b3_1_6"/>
          <p:cNvPicPr preferRelativeResize="0"/>
          <p:nvPr/>
        </p:nvPicPr>
        <p:blipFill>
          <a:blip r:embed="rId4">
            <a:alphaModFix/>
          </a:blip>
          <a:stretch>
            <a:fillRect/>
          </a:stretch>
        </p:blipFill>
        <p:spPr>
          <a:xfrm>
            <a:off x="2933044" y="2933443"/>
            <a:ext cx="2252141" cy="17626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5d948e97b3_1_12"/>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To Do in Advance: Pre-Scan Day Scheduling </a:t>
            </a:r>
            <a:endParaRPr/>
          </a:p>
          <a:p>
            <a:pPr marL="0" lvl="0" indent="0" algn="l" rtl="0">
              <a:lnSpc>
                <a:spcPct val="100000"/>
              </a:lnSpc>
              <a:spcBef>
                <a:spcPts val="0"/>
              </a:spcBef>
              <a:spcAft>
                <a:spcPts val="0"/>
              </a:spcAft>
              <a:buSzPct val="111111"/>
              <a:buNone/>
            </a:pPr>
            <a:endParaRPr/>
          </a:p>
        </p:txBody>
      </p:sp>
      <p:sp>
        <p:nvSpPr>
          <p:cNvPr id="107" name="Google Shape;107;g25d948e97b3_1_12"/>
          <p:cNvSpPr txBox="1">
            <a:spLocks noGrp="1"/>
          </p:cNvSpPr>
          <p:nvPr>
            <p:ph type="body" idx="1"/>
          </p:nvPr>
        </p:nvSpPr>
        <p:spPr>
          <a:xfrm>
            <a:off x="311700" y="1241775"/>
            <a:ext cx="3999900" cy="3555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400"/>
              <a:buNone/>
            </a:pPr>
            <a:r>
              <a:rPr lang="en"/>
              <a:t>Schedule the scan in iLab</a:t>
            </a:r>
            <a:endParaRPr/>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0"/>
              </a:spcAft>
              <a:buSzPts val="1400"/>
              <a:buNone/>
            </a:pPr>
            <a:r>
              <a:rPr lang="en"/>
              <a:t>Schedule time in testing room or mock scanner room, if needed</a:t>
            </a:r>
            <a:endParaRPr/>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0"/>
              </a:spcAft>
              <a:buSzPts val="1400"/>
              <a:buNone/>
            </a:pPr>
            <a:r>
              <a:rPr lang="en"/>
              <a:t>Send these details to the MR Technologist:</a:t>
            </a:r>
            <a:endParaRPr/>
          </a:p>
          <a:p>
            <a:pPr marL="457200" lvl="0" indent="-317500" algn="l" rtl="0">
              <a:lnSpc>
                <a:spcPct val="115000"/>
              </a:lnSpc>
              <a:spcBef>
                <a:spcPts val="1200"/>
              </a:spcBef>
              <a:spcAft>
                <a:spcPts val="0"/>
              </a:spcAft>
              <a:buSzPts val="1400"/>
              <a:buChar char="●"/>
            </a:pPr>
            <a:r>
              <a:rPr lang="en"/>
              <a:t>Participant Name</a:t>
            </a:r>
            <a:endParaRPr/>
          </a:p>
          <a:p>
            <a:pPr marL="457200" lvl="0" indent="-317500" algn="l" rtl="0">
              <a:lnSpc>
                <a:spcPct val="115000"/>
              </a:lnSpc>
              <a:spcBef>
                <a:spcPts val="0"/>
              </a:spcBef>
              <a:spcAft>
                <a:spcPts val="0"/>
              </a:spcAft>
              <a:buSzPts val="1400"/>
              <a:buChar char="●"/>
            </a:pPr>
            <a:r>
              <a:rPr lang="en"/>
              <a:t>Arrival and Departure Time from ZI</a:t>
            </a:r>
            <a:endParaRPr/>
          </a:p>
          <a:p>
            <a:pPr marL="457200" lvl="0" indent="-317500" algn="l" rtl="0">
              <a:lnSpc>
                <a:spcPct val="115000"/>
              </a:lnSpc>
              <a:spcBef>
                <a:spcPts val="0"/>
              </a:spcBef>
              <a:spcAft>
                <a:spcPts val="0"/>
              </a:spcAft>
              <a:buSzPts val="1400"/>
              <a:buChar char="●"/>
            </a:pPr>
            <a:r>
              <a:rPr lang="en"/>
              <a:t>Names of both researchers</a:t>
            </a:r>
            <a:endParaRPr/>
          </a:p>
        </p:txBody>
      </p:sp>
      <p:pic>
        <p:nvPicPr>
          <p:cNvPr id="108" name="Google Shape;108;g25d948e97b3_1_12"/>
          <p:cNvPicPr preferRelativeResize="0"/>
          <p:nvPr/>
        </p:nvPicPr>
        <p:blipFill rotWithShape="1">
          <a:blip r:embed="rId3">
            <a:alphaModFix/>
          </a:blip>
          <a:srcRect/>
          <a:stretch/>
        </p:blipFill>
        <p:spPr>
          <a:xfrm>
            <a:off x="4419853" y="1398495"/>
            <a:ext cx="4412447" cy="29940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Reservation Time: How Long?</a:t>
            </a:r>
            <a:endParaRPr/>
          </a:p>
        </p:txBody>
      </p:sp>
      <p:sp>
        <p:nvSpPr>
          <p:cNvPr id="114" name="Google Shape;114;p7"/>
          <p:cNvSpPr txBox="1">
            <a:spLocks noGrp="1"/>
          </p:cNvSpPr>
          <p:nvPr>
            <p:ph type="body" idx="1"/>
          </p:nvPr>
        </p:nvSpPr>
        <p:spPr>
          <a:xfrm>
            <a:off x="311700" y="1177425"/>
            <a:ext cx="4734300" cy="35979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400"/>
              <a:buNone/>
            </a:pPr>
            <a:r>
              <a:rPr lang="en" sz="1500" b="1" dirty="0"/>
              <a:t>Reservation duration</a:t>
            </a:r>
            <a:r>
              <a:rPr lang="en" sz="2700" b="1" dirty="0"/>
              <a:t> &gt; </a:t>
            </a:r>
            <a:r>
              <a:rPr lang="en" sz="1500" b="1" dirty="0"/>
              <a:t>MR image acquisition time</a:t>
            </a:r>
            <a:endParaRPr sz="1500" b="1" dirty="0"/>
          </a:p>
          <a:p>
            <a:pPr marL="0" lvl="0" indent="0" algn="l" rtl="0">
              <a:lnSpc>
                <a:spcPct val="115000"/>
              </a:lnSpc>
              <a:spcBef>
                <a:spcPts val="0"/>
              </a:spcBef>
              <a:spcAft>
                <a:spcPts val="0"/>
              </a:spcAft>
              <a:buSzPts val="1400"/>
              <a:buNone/>
            </a:pPr>
            <a:endParaRPr dirty="0"/>
          </a:p>
          <a:p>
            <a:pPr marL="0" lvl="0" indent="0" algn="l" rtl="0">
              <a:spcBef>
                <a:spcPts val="0"/>
              </a:spcBef>
              <a:spcAft>
                <a:spcPts val="0"/>
              </a:spcAft>
              <a:buSzPts val="1400"/>
              <a:buNone/>
            </a:pPr>
            <a:r>
              <a:rPr lang="en" dirty="0"/>
              <a:t>Reservation duration = acquisition time + setup + cleanup + troubleshooting </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b="1" u="sng" dirty="0"/>
          </a:p>
          <a:p>
            <a:pPr marL="0" lvl="0" indent="0" algn="l" rtl="0">
              <a:lnSpc>
                <a:spcPct val="115000"/>
              </a:lnSpc>
              <a:spcBef>
                <a:spcPts val="0"/>
              </a:spcBef>
              <a:spcAft>
                <a:spcPts val="0"/>
              </a:spcAft>
              <a:buSzPts val="1400"/>
              <a:buNone/>
            </a:pPr>
            <a:r>
              <a:rPr lang="en" b="1" u="sng" dirty="0"/>
              <a:t>Be sure to reserve enough time to:</a:t>
            </a:r>
            <a:endParaRPr b="1" u="sng" dirty="0"/>
          </a:p>
          <a:p>
            <a:pPr marL="457200" lvl="0" indent="-317500" algn="l" rtl="0">
              <a:lnSpc>
                <a:spcPct val="115000"/>
              </a:lnSpc>
              <a:spcBef>
                <a:spcPts val="0"/>
              </a:spcBef>
              <a:spcAft>
                <a:spcPts val="0"/>
              </a:spcAft>
              <a:buSzPts val="1400"/>
              <a:buChar char="●"/>
            </a:pPr>
            <a:r>
              <a:rPr lang="en" dirty="0"/>
              <a:t>Set up participant (eye tracker calibration, testing button boxes, fitting eyeglasses, etc)</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Troubleshoot or repeat a sequence if needed</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Clean up</a:t>
            </a:r>
            <a:endParaRPr i="1" dirty="0"/>
          </a:p>
        </p:txBody>
      </p:sp>
      <p:pic>
        <p:nvPicPr>
          <p:cNvPr id="115" name="Google Shape;115;p7"/>
          <p:cNvPicPr preferRelativeResize="0"/>
          <p:nvPr/>
        </p:nvPicPr>
        <p:blipFill rotWithShape="1">
          <a:blip r:embed="rId3">
            <a:alphaModFix/>
          </a:blip>
          <a:srcRect/>
          <a:stretch/>
        </p:blipFill>
        <p:spPr>
          <a:xfrm>
            <a:off x="5355750" y="1177425"/>
            <a:ext cx="2700675" cy="2991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5d948e97b3_1_2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To Do in Advance: Pack for the Scan Day </a:t>
            </a:r>
            <a:endParaRPr/>
          </a:p>
          <a:p>
            <a:pPr marL="0" lvl="0" indent="0" algn="l" rtl="0">
              <a:lnSpc>
                <a:spcPct val="100000"/>
              </a:lnSpc>
              <a:spcBef>
                <a:spcPts val="0"/>
              </a:spcBef>
              <a:spcAft>
                <a:spcPts val="0"/>
              </a:spcAft>
              <a:buSzPct val="111111"/>
              <a:buNone/>
            </a:pPr>
            <a:endParaRPr/>
          </a:p>
        </p:txBody>
      </p:sp>
      <p:sp>
        <p:nvSpPr>
          <p:cNvPr id="121" name="Google Shape;121;g25d948e97b3_1_20"/>
          <p:cNvSpPr txBox="1">
            <a:spLocks noGrp="1"/>
          </p:cNvSpPr>
          <p:nvPr>
            <p:ph type="body" idx="1"/>
          </p:nvPr>
        </p:nvSpPr>
        <p:spPr>
          <a:xfrm>
            <a:off x="311700" y="1241775"/>
            <a:ext cx="3999900" cy="35559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1200"/>
              </a:spcBef>
              <a:spcAft>
                <a:spcPts val="0"/>
              </a:spcAft>
              <a:buSzPts val="1400"/>
              <a:buNone/>
            </a:pPr>
            <a:r>
              <a:rPr lang="en"/>
              <a:t>Pack well. Bring everything you need: </a:t>
            </a:r>
            <a:endParaRPr/>
          </a:p>
          <a:p>
            <a:pPr marL="457200" lvl="0" indent="-317500" algn="l" rtl="0">
              <a:lnSpc>
                <a:spcPct val="115000"/>
              </a:lnSpc>
              <a:spcBef>
                <a:spcPts val="1200"/>
              </a:spcBef>
              <a:spcAft>
                <a:spcPts val="0"/>
              </a:spcAft>
              <a:buSzPts val="1400"/>
              <a:buChar char="●"/>
            </a:pPr>
            <a:r>
              <a:rPr lang="en"/>
              <a:t>laptop</a:t>
            </a:r>
            <a:endParaRPr/>
          </a:p>
          <a:p>
            <a:pPr marL="457200" lvl="0" indent="-317500" algn="l" rtl="0">
              <a:lnSpc>
                <a:spcPct val="115000"/>
              </a:lnSpc>
              <a:spcBef>
                <a:spcPts val="0"/>
              </a:spcBef>
              <a:spcAft>
                <a:spcPts val="0"/>
              </a:spcAft>
              <a:buSzPts val="1400"/>
              <a:buChar char="●"/>
            </a:pPr>
            <a:r>
              <a:rPr lang="en"/>
              <a:t>screening form</a:t>
            </a:r>
            <a:endParaRPr/>
          </a:p>
          <a:p>
            <a:pPr marL="457200" lvl="0" indent="-317500" algn="l" rtl="0">
              <a:lnSpc>
                <a:spcPct val="115000"/>
              </a:lnSpc>
              <a:spcBef>
                <a:spcPts val="0"/>
              </a:spcBef>
              <a:spcAft>
                <a:spcPts val="0"/>
              </a:spcAft>
              <a:buSzPts val="1400"/>
              <a:buChar char="●"/>
            </a:pPr>
            <a:r>
              <a:rPr lang="en"/>
              <a:t>consent form if needed</a:t>
            </a:r>
            <a:endParaRPr/>
          </a:p>
          <a:p>
            <a:pPr marL="457200" lvl="0" indent="-317500" algn="l" rtl="0">
              <a:lnSpc>
                <a:spcPct val="115000"/>
              </a:lnSpc>
              <a:spcBef>
                <a:spcPts val="0"/>
              </a:spcBef>
              <a:spcAft>
                <a:spcPts val="0"/>
              </a:spcAft>
              <a:buSzPts val="1400"/>
              <a:buChar char="●"/>
            </a:pPr>
            <a:r>
              <a:rPr lang="en"/>
              <a:t>pregnancy test if needed, plus an extra</a:t>
            </a:r>
            <a:endParaRPr/>
          </a:p>
          <a:p>
            <a:pPr marL="457200" lvl="0" indent="-317500" algn="l" rtl="0">
              <a:lnSpc>
                <a:spcPct val="115000"/>
              </a:lnSpc>
              <a:spcBef>
                <a:spcPts val="0"/>
              </a:spcBef>
              <a:spcAft>
                <a:spcPts val="0"/>
              </a:spcAft>
              <a:buSzPts val="1400"/>
              <a:buChar char="●"/>
            </a:pPr>
            <a:r>
              <a:rPr lang="en"/>
              <a:t>participant contact info</a:t>
            </a:r>
            <a:endParaRPr/>
          </a:p>
          <a:p>
            <a:pPr marL="457200" lvl="0" indent="-317500" algn="l" rtl="0">
              <a:lnSpc>
                <a:spcPct val="115000"/>
              </a:lnSpc>
              <a:spcBef>
                <a:spcPts val="0"/>
              </a:spcBef>
              <a:spcAft>
                <a:spcPts val="0"/>
              </a:spcAft>
              <a:buSzPts val="1400"/>
              <a:buChar char="●"/>
            </a:pPr>
            <a:r>
              <a:rPr lang="en"/>
              <a:t>your Columbia ID</a:t>
            </a:r>
            <a:endParaRPr/>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0"/>
              </a:spcAft>
              <a:buSzPts val="1400"/>
              <a:buNone/>
            </a:pPr>
            <a:r>
              <a:rPr lang="en"/>
              <a:t>Make sure you have all the items you need. </a:t>
            </a:r>
            <a:endParaRPr/>
          </a:p>
          <a:p>
            <a:pPr marL="0" lvl="0" indent="0" algn="l" rtl="0">
              <a:lnSpc>
                <a:spcPct val="115000"/>
              </a:lnSpc>
              <a:spcBef>
                <a:spcPts val="1200"/>
              </a:spcBef>
              <a:spcAft>
                <a:spcPts val="1200"/>
              </a:spcAft>
              <a:buSzPts val="1400"/>
              <a:buNone/>
            </a:pPr>
            <a:r>
              <a:rPr lang="en"/>
              <a:t>Forgotten laptop chargers are our #1 equipment problem!</a:t>
            </a:r>
            <a:endParaRPr/>
          </a:p>
        </p:txBody>
      </p:sp>
      <p:pic>
        <p:nvPicPr>
          <p:cNvPr id="122" name="Google Shape;122;g25d948e97b3_1_20"/>
          <p:cNvPicPr preferRelativeResize="0"/>
          <p:nvPr/>
        </p:nvPicPr>
        <p:blipFill>
          <a:blip r:embed="rId3">
            <a:alphaModFix/>
          </a:blip>
          <a:stretch>
            <a:fillRect/>
          </a:stretch>
        </p:blipFill>
        <p:spPr>
          <a:xfrm>
            <a:off x="5503550" y="1191850"/>
            <a:ext cx="2686050" cy="3371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a:t>
            </a:r>
            <a:r>
              <a:rPr lang="en-US" dirty="0"/>
              <a:t>t</a:t>
            </a:r>
            <a:r>
              <a:rPr lang="en" dirty="0"/>
              <a:t>he Team</a:t>
            </a:r>
            <a:endParaRPr dirty="0"/>
          </a:p>
        </p:txBody>
      </p:sp>
      <p:sp>
        <p:nvSpPr>
          <p:cNvPr id="128" name="Google Shape;128;p2"/>
          <p:cNvSpPr txBox="1">
            <a:spLocks noGrp="1"/>
          </p:cNvSpPr>
          <p:nvPr>
            <p:ph type="body" idx="1"/>
          </p:nvPr>
        </p:nvSpPr>
        <p:spPr>
          <a:xfrm>
            <a:off x="311699" y="1229975"/>
            <a:ext cx="4531233" cy="3765358"/>
          </a:xfrm>
          <a:prstGeom prst="rect">
            <a:avLst/>
          </a:prstGeom>
          <a:noFill/>
          <a:ln>
            <a:noFill/>
          </a:ln>
        </p:spPr>
        <p:txBody>
          <a:bodyPr spcFirstLastPara="1" wrap="square" lIns="91425" tIns="91425" rIns="91425" bIns="91425" anchor="t" anchorCtr="0">
            <a:normAutofit/>
          </a:bodyPr>
          <a:lstStyle/>
          <a:p>
            <a:pPr marL="0" lvl="0" indent="0" algn="l" rtl="0">
              <a:spcBef>
                <a:spcPts val="1200"/>
              </a:spcBef>
              <a:spcAft>
                <a:spcPts val="0"/>
              </a:spcAft>
              <a:buSzPts val="1400"/>
              <a:buNone/>
            </a:pPr>
            <a:r>
              <a:rPr lang="en" dirty="0"/>
              <a:t>Every MR scan that has a human participant requires at least 2 people present:</a:t>
            </a:r>
            <a:endParaRPr dirty="0"/>
          </a:p>
          <a:p>
            <a:pPr marL="0" lvl="0" indent="0" algn="l" rtl="0">
              <a:spcBef>
                <a:spcPts val="1200"/>
              </a:spcBef>
              <a:spcAft>
                <a:spcPts val="0"/>
              </a:spcAft>
              <a:buClr>
                <a:srgbClr val="000000"/>
              </a:buClr>
              <a:buSzPts val="1400"/>
              <a:buFont typeface="Arial"/>
              <a:buNone/>
            </a:pPr>
            <a:endParaRPr dirty="0"/>
          </a:p>
          <a:p>
            <a:pPr marL="457200" lvl="0" indent="-317500" algn="l" rtl="0">
              <a:lnSpc>
                <a:spcPct val="115000"/>
              </a:lnSpc>
              <a:spcBef>
                <a:spcPts val="0"/>
              </a:spcBef>
              <a:spcAft>
                <a:spcPts val="0"/>
              </a:spcAft>
              <a:buSzPts val="1400"/>
              <a:buAutoNum type="arabicPeriod"/>
            </a:pPr>
            <a:r>
              <a:rPr lang="en" dirty="0"/>
              <a:t>Level III certified MR system operator</a:t>
            </a:r>
            <a:endParaRPr dirty="0"/>
          </a:p>
          <a:p>
            <a:pPr marL="457200" lvl="0" indent="-317500" algn="l" rtl="0">
              <a:lnSpc>
                <a:spcPct val="115000"/>
              </a:lnSpc>
              <a:spcBef>
                <a:spcPts val="0"/>
              </a:spcBef>
              <a:spcAft>
                <a:spcPts val="0"/>
              </a:spcAft>
              <a:buSzPts val="1400"/>
              <a:buAutoNum type="arabicPeriod"/>
            </a:pPr>
            <a:r>
              <a:rPr lang="en" dirty="0"/>
              <a:t>Level III certified MR system operator or Level II safety trained scanner</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1200"/>
              </a:spcBef>
              <a:spcAft>
                <a:spcPts val="0"/>
              </a:spcAft>
              <a:buSzPts val="1400"/>
              <a:buNone/>
            </a:pPr>
            <a:r>
              <a:rPr lang="en" dirty="0"/>
              <a:t>There must be at least one </a:t>
            </a:r>
            <a:r>
              <a:rPr lang="en" b="1" dirty="0"/>
              <a:t>Level III </a:t>
            </a:r>
            <a:r>
              <a:rPr lang="en" dirty="0"/>
              <a:t>system operator.  If no one in your lab is Level III, you’ll need to work with the ZI MR Technologist.</a:t>
            </a:r>
            <a:endParaRPr dirty="0"/>
          </a:p>
          <a:p>
            <a:pPr marL="0" lvl="0" indent="0" algn="l" rtl="0">
              <a:lnSpc>
                <a:spcPct val="115000"/>
              </a:lnSpc>
              <a:spcBef>
                <a:spcPts val="1200"/>
              </a:spcBef>
              <a:spcAft>
                <a:spcPts val="0"/>
              </a:spcAft>
              <a:buSzPts val="1400"/>
              <a:buNone/>
            </a:pPr>
            <a:endParaRPr i="1" dirty="0"/>
          </a:p>
        </p:txBody>
      </p:sp>
      <p:pic>
        <p:nvPicPr>
          <p:cNvPr id="2" name="Picture 1">
            <a:extLst>
              <a:ext uri="{FF2B5EF4-FFF2-40B4-BE49-F238E27FC236}">
                <a16:creationId xmlns:a16="http://schemas.microsoft.com/office/drawing/2014/main" id="{612E1A90-BE14-4FD8-B297-D880A937FB85}"/>
              </a:ext>
            </a:extLst>
          </p:cNvPr>
          <p:cNvPicPr>
            <a:picLocks noChangeAspect="1"/>
          </p:cNvPicPr>
          <p:nvPr/>
        </p:nvPicPr>
        <p:blipFill>
          <a:blip r:embed="rId3"/>
          <a:stretch>
            <a:fillRect/>
          </a:stretch>
        </p:blipFill>
        <p:spPr>
          <a:xfrm>
            <a:off x="5164663" y="1609569"/>
            <a:ext cx="3667637" cy="22291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Entry To ZI</a:t>
            </a:r>
            <a:endParaRPr dirty="0"/>
          </a:p>
        </p:txBody>
      </p:sp>
      <p:sp>
        <p:nvSpPr>
          <p:cNvPr id="135" name="Google Shape;135;p3"/>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p>
            <a:pPr marL="457200" lvl="0" indent="-324707" algn="l" rtl="0">
              <a:lnSpc>
                <a:spcPct val="115000"/>
              </a:lnSpc>
              <a:spcBef>
                <a:spcPts val="0"/>
              </a:spcBef>
              <a:spcAft>
                <a:spcPts val="0"/>
              </a:spcAft>
              <a:buSzPts val="1514"/>
              <a:buChar char="●"/>
            </a:pPr>
            <a:r>
              <a:rPr lang="en" dirty="0"/>
              <a:t>A UNI</a:t>
            </a:r>
            <a:endParaRPr dirty="0"/>
          </a:p>
          <a:p>
            <a:pPr marL="457200" lvl="0" indent="0" algn="l" rtl="0">
              <a:lnSpc>
                <a:spcPct val="115000"/>
              </a:lnSpc>
              <a:spcBef>
                <a:spcPts val="0"/>
              </a:spcBef>
              <a:spcAft>
                <a:spcPts val="0"/>
              </a:spcAft>
              <a:buNone/>
            </a:pPr>
            <a:endParaRPr dirty="0"/>
          </a:p>
          <a:p>
            <a:pPr marL="457200" lvl="0" indent="-324707" algn="l" rtl="0">
              <a:lnSpc>
                <a:spcPct val="115000"/>
              </a:lnSpc>
              <a:spcBef>
                <a:spcPts val="0"/>
              </a:spcBef>
              <a:spcAft>
                <a:spcPts val="0"/>
              </a:spcAft>
              <a:buSzPts val="1514"/>
              <a:buChar char="●"/>
            </a:pPr>
            <a:r>
              <a:rPr lang="en" dirty="0"/>
              <a:t>A Columbia ID </a:t>
            </a:r>
            <a:endParaRPr dirty="0"/>
          </a:p>
          <a:p>
            <a:pPr marL="457200" lvl="0" indent="0" algn="l" rtl="0">
              <a:lnSpc>
                <a:spcPct val="115000"/>
              </a:lnSpc>
              <a:spcBef>
                <a:spcPts val="0"/>
              </a:spcBef>
              <a:spcAft>
                <a:spcPts val="0"/>
              </a:spcAft>
              <a:buNone/>
            </a:pPr>
            <a:endParaRPr dirty="0"/>
          </a:p>
          <a:p>
            <a:pPr marL="457200" lvl="0" indent="-324707" algn="l" rtl="0">
              <a:lnSpc>
                <a:spcPct val="115000"/>
              </a:lnSpc>
              <a:spcBef>
                <a:spcPts val="0"/>
              </a:spcBef>
              <a:spcAft>
                <a:spcPts val="0"/>
              </a:spcAft>
              <a:buSzPts val="1514"/>
              <a:buChar char="●"/>
            </a:pPr>
            <a:r>
              <a:rPr lang="en" dirty="0"/>
              <a:t>Swipe access to ZI. (If you lack any of the above, contact Kathleen Durkin before the scan day.)</a:t>
            </a:r>
            <a:endParaRPr dirty="0"/>
          </a:p>
          <a:p>
            <a:pPr marL="457200" lvl="0" indent="0" algn="l" rtl="0">
              <a:lnSpc>
                <a:spcPct val="115000"/>
              </a:lnSpc>
              <a:spcBef>
                <a:spcPts val="0"/>
              </a:spcBef>
              <a:spcAft>
                <a:spcPts val="0"/>
              </a:spcAft>
              <a:buNone/>
            </a:pPr>
            <a:endParaRPr dirty="0"/>
          </a:p>
          <a:p>
            <a:pPr marL="457200" lvl="0" indent="-324707" algn="l" rtl="0">
              <a:lnSpc>
                <a:spcPct val="115000"/>
              </a:lnSpc>
              <a:spcBef>
                <a:spcPts val="0"/>
              </a:spcBef>
              <a:spcAft>
                <a:spcPts val="0"/>
              </a:spcAft>
              <a:buSzPts val="1514"/>
              <a:buChar char="●"/>
            </a:pPr>
            <a:r>
              <a:rPr lang="en" dirty="0"/>
              <a:t>A scan on the calendar</a:t>
            </a:r>
            <a:endParaRPr dirty="0"/>
          </a:p>
          <a:p>
            <a:pPr marL="457200" lvl="0" indent="0" algn="l" rtl="0">
              <a:lnSpc>
                <a:spcPct val="115000"/>
              </a:lnSpc>
              <a:spcBef>
                <a:spcPts val="0"/>
              </a:spcBef>
              <a:spcAft>
                <a:spcPts val="0"/>
              </a:spcAft>
              <a:buNone/>
            </a:pPr>
            <a:endParaRPr b="1" dirty="0"/>
          </a:p>
          <a:p>
            <a:pPr marL="457200" lvl="0" indent="0" algn="l" rtl="0">
              <a:lnSpc>
                <a:spcPct val="115000"/>
              </a:lnSpc>
              <a:spcBef>
                <a:spcPts val="0"/>
              </a:spcBef>
              <a:spcAft>
                <a:spcPts val="0"/>
              </a:spcAft>
              <a:buNone/>
            </a:pPr>
            <a:endParaRPr b="1" dirty="0"/>
          </a:p>
          <a:p>
            <a:pPr marL="0" lvl="0" indent="0" algn="ctr" rtl="0">
              <a:lnSpc>
                <a:spcPct val="115000"/>
              </a:lnSpc>
              <a:spcBef>
                <a:spcPts val="1200"/>
              </a:spcBef>
              <a:spcAft>
                <a:spcPts val="1200"/>
              </a:spcAft>
              <a:buSzPts val="1514"/>
              <a:buNone/>
            </a:pPr>
            <a:endParaRPr b="1" dirty="0"/>
          </a:p>
        </p:txBody>
      </p:sp>
      <p:pic>
        <p:nvPicPr>
          <p:cNvPr id="5" name="Picture 4">
            <a:extLst>
              <a:ext uri="{FF2B5EF4-FFF2-40B4-BE49-F238E27FC236}">
                <a16:creationId xmlns:a16="http://schemas.microsoft.com/office/drawing/2014/main" id="{D5952C27-C647-44BE-B2AE-F580BFACDC6B}"/>
              </a:ext>
            </a:extLst>
          </p:cNvPr>
          <p:cNvPicPr>
            <a:picLocks noChangeAspect="1"/>
          </p:cNvPicPr>
          <p:nvPr/>
        </p:nvPicPr>
        <p:blipFill>
          <a:blip r:embed="rId3"/>
          <a:stretch>
            <a:fillRect/>
          </a:stretch>
        </p:blipFill>
        <p:spPr>
          <a:xfrm>
            <a:off x="4667108" y="1438620"/>
            <a:ext cx="3854185" cy="22662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311700" y="459125"/>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Participant prep</a:t>
            </a:r>
            <a:endParaRPr dirty="0"/>
          </a:p>
        </p:txBody>
      </p:sp>
      <p:sp>
        <p:nvSpPr>
          <p:cNvPr id="142" name="Google Shape;142;p6"/>
          <p:cNvSpPr txBox="1">
            <a:spLocks noGrp="1"/>
          </p:cNvSpPr>
          <p:nvPr>
            <p:ph type="body" idx="1"/>
          </p:nvPr>
        </p:nvSpPr>
        <p:spPr>
          <a:xfrm>
            <a:off x="311700" y="1279100"/>
            <a:ext cx="4971500" cy="3339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Have the participant come to ZI before reservation so they can be changed, screened, and ready to go on time.</a:t>
            </a:r>
            <a:endParaRPr dirty="0"/>
          </a:p>
          <a:p>
            <a:pPr marL="457200" lvl="0" indent="0" algn="l" rtl="0">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Meet participant in lobby. Bring them down to the scan areas.</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Participant MUST change into scrubs.</a:t>
            </a:r>
            <a:endParaRPr dirty="0"/>
          </a:p>
          <a:p>
            <a:pPr marL="457200" lvl="0" indent="0" algn="l" rtl="0">
              <a:lnSpc>
                <a:spcPct val="115000"/>
              </a:lnSpc>
              <a:spcBef>
                <a:spcPts val="0"/>
              </a:spcBef>
              <a:spcAft>
                <a:spcPts val="0"/>
              </a:spcAft>
              <a:buNone/>
            </a:pPr>
            <a:r>
              <a:rPr lang="en" dirty="0"/>
              <a:t> </a:t>
            </a:r>
            <a:endParaRPr dirty="0"/>
          </a:p>
          <a:p>
            <a:pPr marL="457200" lvl="0" indent="-317500" algn="l" rtl="0">
              <a:lnSpc>
                <a:spcPct val="115000"/>
              </a:lnSpc>
              <a:spcBef>
                <a:spcPts val="0"/>
              </a:spcBef>
              <a:spcAft>
                <a:spcPts val="0"/>
              </a:spcAft>
              <a:buSzPts val="1400"/>
              <a:buChar char="●"/>
            </a:pPr>
            <a:r>
              <a:rPr lang="en" dirty="0"/>
              <a:t>Have them do a pregnancy test, if your IRB requires it.</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Participant must remove all metal: watch, jewelry, all piercings, bra, everything. Underwear can stay on.</a:t>
            </a:r>
            <a:endParaRPr dirty="0"/>
          </a:p>
        </p:txBody>
      </p:sp>
      <p:pic>
        <p:nvPicPr>
          <p:cNvPr id="143" name="Google Shape;143;p6"/>
          <p:cNvPicPr preferRelativeResize="0"/>
          <p:nvPr/>
        </p:nvPicPr>
        <p:blipFill rotWithShape="1">
          <a:blip r:embed="rId3">
            <a:alphaModFix/>
          </a:blip>
          <a:srcRect/>
          <a:stretch/>
        </p:blipFill>
        <p:spPr>
          <a:xfrm>
            <a:off x="5407950" y="256675"/>
            <a:ext cx="2857500" cy="428625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2446</Words>
  <Application>Microsoft Office PowerPoint</Application>
  <PresentationFormat>On-screen Show (16:9)</PresentationFormat>
  <Paragraphs>194</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Roboto</vt:lpstr>
      <vt:lpstr>Geometric</vt:lpstr>
      <vt:lpstr>A Successful Scan Day at ZI Plan Ahead and Avoid Common Problems </vt:lpstr>
      <vt:lpstr>To Do in Advance: Overall Study Set Up  </vt:lpstr>
      <vt:lpstr>To Do in Advance: Pre-Scan Day Participant Prep  </vt:lpstr>
      <vt:lpstr>To Do in Advance: Pre-Scan Day Scheduling  </vt:lpstr>
      <vt:lpstr>Reservation Time: How Long?</vt:lpstr>
      <vt:lpstr>To Do in Advance: Pack for the Scan Day  </vt:lpstr>
      <vt:lpstr>The Scan Day: the Team</vt:lpstr>
      <vt:lpstr>The Scan Day: Entry To ZI</vt:lpstr>
      <vt:lpstr>The Scan Day: Participant prep</vt:lpstr>
      <vt:lpstr>The Scan Day: Explain the scan to the participant</vt:lpstr>
      <vt:lpstr>The Scan Day: Troubleshooting</vt:lpstr>
      <vt:lpstr>The Scan Day: Reservation Changes</vt:lpstr>
      <vt:lpstr>Study Name and IRB</vt:lpstr>
      <vt:lpstr>The Scan Day: During the Scan</vt:lpstr>
      <vt:lpstr>The Scan Day: Emergencies </vt:lpstr>
      <vt:lpstr>The Scan Day: Post-Scan Procedures</vt:lpstr>
      <vt:lpstr>The Scan Day: Post-Scan Cleaning</vt:lpstr>
      <vt:lpstr>Great job! You had a successful scan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Successful Scan Day at ZI Plan Ahead and Avoid Common Mistakes </dc:title>
  <cp:lastModifiedBy>Kathleen Durkin</cp:lastModifiedBy>
  <cp:revision>5</cp:revision>
  <dcterms:modified xsi:type="dcterms:W3CDTF">2023-08-04T15:30:32Z</dcterms:modified>
</cp:coreProperties>
</file>